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6" r:id="rId2"/>
  </p:sldMasterIdLst>
  <p:notesMasterIdLst>
    <p:notesMasterId r:id="rId24"/>
  </p:notesMasterIdLst>
  <p:sldIdLst>
    <p:sldId id="256" r:id="rId3"/>
    <p:sldId id="264" r:id="rId4"/>
    <p:sldId id="306" r:id="rId5"/>
    <p:sldId id="308" r:id="rId6"/>
    <p:sldId id="258" r:id="rId7"/>
    <p:sldId id="310" r:id="rId8"/>
    <p:sldId id="260" r:id="rId9"/>
    <p:sldId id="311" r:id="rId10"/>
    <p:sldId id="312" r:id="rId11"/>
    <p:sldId id="313" r:id="rId12"/>
    <p:sldId id="259" r:id="rId13"/>
    <p:sldId id="314" r:id="rId14"/>
    <p:sldId id="315" r:id="rId15"/>
    <p:sldId id="316" r:id="rId16"/>
    <p:sldId id="317" r:id="rId17"/>
    <p:sldId id="263" r:id="rId18"/>
    <p:sldId id="318" r:id="rId19"/>
    <p:sldId id="262" r:id="rId20"/>
    <p:sldId id="319" r:id="rId21"/>
    <p:sldId id="320" r:id="rId22"/>
    <p:sldId id="309"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63" autoAdjust="0"/>
    <p:restoredTop sz="94660"/>
  </p:normalViewPr>
  <p:slideViewPr>
    <p:cSldViewPr snapToGrid="0">
      <p:cViewPr varScale="1">
        <p:scale>
          <a:sx n="114" d="100"/>
          <a:sy n="114" d="100"/>
        </p:scale>
        <p:origin x="1446" y="10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A34ED-F9A8-4C8A-B67E-03080FEED459}" type="datetimeFigureOut">
              <a:rPr lang="en-US" smtClean="0"/>
              <a:t>2/15/2023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8D597-6028-4FBB-9B09-37F442E48258}" type="slidenum">
              <a:rPr lang="en-US" smtClean="0"/>
              <a:t>‹#›</a:t>
            </a:fld>
            <a:endParaRPr lang="en-US"/>
          </a:p>
        </p:txBody>
      </p:sp>
    </p:spTree>
    <p:extLst>
      <p:ext uri="{BB962C8B-B14F-4D97-AF65-F5344CB8AC3E}">
        <p14:creationId xmlns:p14="http://schemas.microsoft.com/office/powerpoint/2010/main" val="1576100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ac2bdf22b0_3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Original team consisted of Bob Miller, Kristin Hicks, John Spargo, Brian Thayer, Jerry </a:t>
            </a:r>
            <a:r>
              <a:rPr lang="en-US" dirty="0" err="1"/>
              <a:t>Floren</a:t>
            </a:r>
            <a:r>
              <a:rPr lang="en-US" dirty="0"/>
              <a:t>, Jeff Porter, Rachel Brimmer, and Larry Gunderson. Brought on Jay </a:t>
            </a:r>
            <a:r>
              <a:rPr lang="en-US" dirty="0" err="1"/>
              <a:t>Lessl</a:t>
            </a:r>
            <a:r>
              <a:rPr lang="en-US" dirty="0"/>
              <a:t>, Fred </a:t>
            </a:r>
            <a:r>
              <a:rPr lang="en-US" dirty="0" err="1"/>
              <a:t>Vocasek</a:t>
            </a:r>
            <a:r>
              <a:rPr lang="en-US" dirty="0"/>
              <a:t>, Rob </a:t>
            </a:r>
            <a:r>
              <a:rPr lang="en-US" dirty="0" err="1"/>
              <a:t>Meinen</a:t>
            </a:r>
            <a:r>
              <a:rPr lang="en-US" dirty="0"/>
              <a:t>, Jake Mowrer, and Tim </a:t>
            </a:r>
            <a:r>
              <a:rPr lang="en-US" dirty="0" err="1"/>
              <a:t>Hoerner</a:t>
            </a:r>
            <a:r>
              <a:rPr lang="en-US" dirty="0"/>
              <a:t> to round out the various methods. Peer reviewers were Patrick Visser, John </a:t>
            </a:r>
            <a:r>
              <a:rPr lang="en-US" dirty="0" err="1"/>
              <a:t>Breker</a:t>
            </a:r>
            <a:r>
              <a:rPr lang="en-US" dirty="0"/>
              <a:t>, John Kovar, and Peter Kleinman.</a:t>
            </a:r>
            <a:endParaRPr dirty="0"/>
          </a:p>
        </p:txBody>
      </p:sp>
      <p:sp>
        <p:nvSpPr>
          <p:cNvPr id="1437" name="Google Shape;1437;gac2bdf22b0_3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ac2bdf22b0_3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Original team consisted of Bob Miller, Kristin Hicks, John Spargo, Brian Thayer, Jerry </a:t>
            </a:r>
            <a:r>
              <a:rPr lang="en-US" dirty="0" err="1"/>
              <a:t>Floren</a:t>
            </a:r>
            <a:r>
              <a:rPr lang="en-US" dirty="0"/>
              <a:t>, Jeff Porter, Rachel Brimmer, and Larry Gunderson. Brought on Jay </a:t>
            </a:r>
            <a:r>
              <a:rPr lang="en-US" dirty="0" err="1"/>
              <a:t>Lessl</a:t>
            </a:r>
            <a:r>
              <a:rPr lang="en-US" dirty="0"/>
              <a:t>, Fred </a:t>
            </a:r>
            <a:r>
              <a:rPr lang="en-US" dirty="0" err="1"/>
              <a:t>Vocasek</a:t>
            </a:r>
            <a:r>
              <a:rPr lang="en-US" dirty="0"/>
              <a:t>, Rob </a:t>
            </a:r>
            <a:r>
              <a:rPr lang="en-US" dirty="0" err="1"/>
              <a:t>Meinen</a:t>
            </a:r>
            <a:r>
              <a:rPr lang="en-US" dirty="0"/>
              <a:t>, Jake Mowrer, and Tim </a:t>
            </a:r>
            <a:r>
              <a:rPr lang="en-US" dirty="0" err="1"/>
              <a:t>Hoerner</a:t>
            </a:r>
            <a:r>
              <a:rPr lang="en-US" dirty="0"/>
              <a:t> to round out the various methods. Peer reviewers were Patrick Visser, John </a:t>
            </a:r>
            <a:r>
              <a:rPr lang="en-US" dirty="0" err="1"/>
              <a:t>Breker</a:t>
            </a:r>
            <a:r>
              <a:rPr lang="en-US" dirty="0"/>
              <a:t>, John Kovar, and Peter Kleinman.</a:t>
            </a:r>
            <a:endParaRPr dirty="0"/>
          </a:p>
        </p:txBody>
      </p:sp>
      <p:sp>
        <p:nvSpPr>
          <p:cNvPr id="1437" name="Google Shape;1437;gac2bdf22b0_3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561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ac2bdf22b0_3_1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We adopted the UC Davis template early on but we may a number of changes to it.  I’d like to say it was fairly straightforward but we spent a considerable amount of time discussing what should go in each section and we made a number of changes to the structure. </a:t>
            </a:r>
            <a:endParaRPr dirty="0"/>
          </a:p>
        </p:txBody>
      </p:sp>
      <p:sp>
        <p:nvSpPr>
          <p:cNvPr id="1437" name="Google Shape;1437;gac2bdf22b0_3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43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Such an important component of quality control but often overlooked in methods</a:t>
            </a:r>
          </a:p>
          <a:p>
            <a:r>
              <a:rPr lang="en-US" dirty="0"/>
              <a:t>You can’t really control what happens in the field but once that sample is in your lab you are responsible for ensuring that the results you report accurately reflects what was in that sample when it arrived.  And this is step 1 and the most difficult to prevent errors.</a:t>
            </a:r>
          </a:p>
          <a:p>
            <a:endParaRPr lang="en-US" dirty="0"/>
          </a:p>
          <a:p>
            <a:r>
              <a:rPr lang="en-US" dirty="0"/>
              <a:t>Preservation and storage:</a:t>
            </a:r>
          </a:p>
          <a:p>
            <a:r>
              <a:rPr lang="en-US" dirty="0"/>
              <a:t>Relied on EPA and Standard methods for the examination of water and waste water primarily but these sometimes contradicted each other and were not based on manure. Very little in the literature.  Required a lot of discussion </a:t>
            </a:r>
          </a:p>
          <a:p>
            <a:endParaRPr lang="en-US" dirty="0"/>
          </a:p>
          <a:p>
            <a:r>
              <a:rPr lang="en-US" dirty="0"/>
              <a:t>Homogenization: Very little in literature. much discussion and lab testing. Handy picture of devices.  </a:t>
            </a:r>
          </a:p>
          <a:p>
            <a:endParaRPr lang="en-US" dirty="0"/>
          </a:p>
          <a:p>
            <a:r>
              <a:rPr lang="en-US" dirty="0"/>
              <a:t>Test portion: Summarized here and also in each method chapter</a:t>
            </a:r>
          </a:p>
        </p:txBody>
      </p:sp>
      <p:sp>
        <p:nvSpPr>
          <p:cNvPr id="4" name="Slide Number Placeholder 3"/>
          <p:cNvSpPr>
            <a:spLocks noGrp="1"/>
          </p:cNvSpPr>
          <p:nvPr>
            <p:ph type="sldNum" sz="quarter" idx="5"/>
          </p:nvPr>
        </p:nvSpPr>
        <p:spPr/>
        <p:txBody>
          <a:bodyPr/>
          <a:lstStyle/>
          <a:p>
            <a:fld id="{0C08D597-6028-4FBB-9B09-37F442E48258}" type="slidenum">
              <a:rPr lang="en-US" smtClean="0"/>
              <a:t>10</a:t>
            </a:fld>
            <a:endParaRPr lang="en-US"/>
          </a:p>
        </p:txBody>
      </p:sp>
    </p:spTree>
    <p:extLst>
      <p:ext uri="{BB962C8B-B14F-4D97-AF65-F5344CB8AC3E}">
        <p14:creationId xmlns:p14="http://schemas.microsoft.com/office/powerpoint/2010/main" val="103837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sources of error and solutions</a:t>
            </a:r>
          </a:p>
        </p:txBody>
      </p:sp>
      <p:sp>
        <p:nvSpPr>
          <p:cNvPr id="4" name="Slide Number Placeholder 3"/>
          <p:cNvSpPr>
            <a:spLocks noGrp="1"/>
          </p:cNvSpPr>
          <p:nvPr>
            <p:ph type="sldNum" sz="quarter" idx="5"/>
          </p:nvPr>
        </p:nvSpPr>
        <p:spPr/>
        <p:txBody>
          <a:bodyPr/>
          <a:lstStyle/>
          <a:p>
            <a:fld id="{0C08D597-6028-4FBB-9B09-37F442E48258}" type="slidenum">
              <a:rPr lang="en-US" smtClean="0"/>
              <a:t>17</a:t>
            </a:fld>
            <a:endParaRPr lang="en-US"/>
          </a:p>
        </p:txBody>
      </p:sp>
    </p:spTree>
    <p:extLst>
      <p:ext uri="{BB962C8B-B14F-4D97-AF65-F5344CB8AC3E}">
        <p14:creationId xmlns:p14="http://schemas.microsoft.com/office/powerpoint/2010/main" val="42342109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1247563" y="42329"/>
            <a:ext cx="9144678" cy="6858000"/>
            <a:chOff x="-1" y="0"/>
            <a:chExt cx="9144678"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756551" y="1701506"/>
            <a:ext cx="5308866" cy="1515533"/>
          </a:xfrm>
        </p:spPr>
        <p:txBody>
          <a:bodyPr anchor="b">
            <a:noAutofit/>
          </a:bodyPr>
          <a:lstStyle>
            <a:lvl1pPr algn="ctr">
              <a:defRPr sz="4800">
                <a:effectLst/>
              </a:defRPr>
            </a:lvl1pPr>
          </a:lstStyle>
          <a:p>
            <a:r>
              <a:rPr lang="en-US" dirty="0"/>
              <a:t>Click to edit Master title style</a:t>
            </a:r>
          </a:p>
        </p:txBody>
      </p:sp>
      <p:sp>
        <p:nvSpPr>
          <p:cNvPr id="3" name="Subtitle 2"/>
          <p:cNvSpPr>
            <a:spLocks noGrp="1"/>
          </p:cNvSpPr>
          <p:nvPr>
            <p:ph type="subTitle" idx="1"/>
          </p:nvPr>
        </p:nvSpPr>
        <p:spPr>
          <a:xfrm>
            <a:off x="840296" y="3565668"/>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2E4B8907-4FB2-48AF-9118-50B2A7EB4007}"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395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0C471-45BC-4F39-8B9E-BDCB6D7A1971}"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213631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1357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9514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1984357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75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0540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9083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0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12783816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F1CBF-ED48-F6FC-60B8-BDFD0AC3D89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B2D08E-9D36-C1E3-BBAC-90450367F5C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F24F5F-16C9-290F-16DF-2B3216FAA7CE}"/>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50772831-8282-07AF-9EBF-82599C6DB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45C2D-7779-1377-5181-1F747CDFC3C6}"/>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251929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41311735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54FC6-F924-1A4B-C516-358707E48E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BA5D5C-5003-802D-8BE6-3C77F47F00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E923D2-9980-837B-0F6E-7D9D1808D4E6}"/>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C8E109AC-0D20-167B-A2FC-76E2731CED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705E6E-4BA0-D31E-D1D3-A64FEACA513E}"/>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19428114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5BCCA-5482-A107-00B7-EB4EEAEA039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EDC939-6AE8-0496-762D-C85367B4EC1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B214D7-E0BD-2651-2A79-B31AAEA6C0C2}"/>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16DA3272-B41E-70D4-527F-6AF149F4F8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07C0D-8D28-9C4C-4EDD-ECD4838E995B}"/>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2365355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08C77-7465-983F-4D55-75C81EC7B9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95A6FC-11B9-DB31-7183-7ACE51C2CA2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FF3C2-D918-F593-8280-5671234A3E72}"/>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3435A8-B410-EF07-22E0-4D05659B1E60}"/>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6" name="Footer Placeholder 5">
            <a:extLst>
              <a:ext uri="{FF2B5EF4-FFF2-40B4-BE49-F238E27FC236}">
                <a16:creationId xmlns:a16="http://schemas.microsoft.com/office/drawing/2014/main" id="{AC4D8154-1EDB-E7D7-6855-78BACA3537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8194FF-13DB-F9F7-9382-67D9227043F3}"/>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3316734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5161-081F-834D-4F85-85D1494E0C9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B99FFA-76CA-A52A-05E4-3EB996C9A67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89662-36EC-6F10-EAB4-AA6C88316E2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15278-47D1-59F7-FEE7-A130FC8C951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BA1BF6-1941-69D9-C53F-A9246A2656D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7DCA81-1600-D976-4FCA-F26E2B2F286E}"/>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8" name="Footer Placeholder 7">
            <a:extLst>
              <a:ext uri="{FF2B5EF4-FFF2-40B4-BE49-F238E27FC236}">
                <a16:creationId xmlns:a16="http://schemas.microsoft.com/office/drawing/2014/main" id="{CBFCE6B2-7F9F-CD05-515F-8F24BC57BE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3FE221-BDA4-DB24-49C9-4A628FE75889}"/>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2553955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6B686-74CA-B292-6D90-881845B868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8B4690-8233-D753-0D41-EE8C908C475B}"/>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4" name="Footer Placeholder 3">
            <a:extLst>
              <a:ext uri="{FF2B5EF4-FFF2-40B4-BE49-F238E27FC236}">
                <a16:creationId xmlns:a16="http://schemas.microsoft.com/office/drawing/2014/main" id="{DBEC3576-0B97-FA37-4AB0-9653FC5948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9D6619-CB17-2DF4-B6C8-031B56CD83B4}"/>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15031407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50D7B-6AD6-DA73-E0F2-4C8F6576C694}"/>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3" name="Footer Placeholder 2">
            <a:extLst>
              <a:ext uri="{FF2B5EF4-FFF2-40B4-BE49-F238E27FC236}">
                <a16:creationId xmlns:a16="http://schemas.microsoft.com/office/drawing/2014/main" id="{AF925511-0C3A-3A89-8163-CB29CE1821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B09E53-C205-BCBE-0DA1-74A3A00878EF}"/>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3256325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1108B-CFD9-9096-5D38-2228BF0F490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2BDE91-8690-CFBA-FA9B-32D03A501FA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7F8F8-6551-2272-811A-5FCF3E3E8E8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EBC550-F5F8-3307-466D-FC9B1833F491}"/>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6" name="Footer Placeholder 5">
            <a:extLst>
              <a:ext uri="{FF2B5EF4-FFF2-40B4-BE49-F238E27FC236}">
                <a16:creationId xmlns:a16="http://schemas.microsoft.com/office/drawing/2014/main" id="{EC6BAF6D-63CC-BD5A-4B50-42F531919E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F945F-818B-0EE7-1164-0005F883B9B4}"/>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2472346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0C1-B758-9A20-9A75-CECB65BC2D0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3D2592-7F02-198F-FD4F-49FAD7F17249}"/>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772CF6-A118-71CF-19FA-84417276CBC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84ACA9-541A-F1E5-B6A6-858874145B73}"/>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6" name="Footer Placeholder 5">
            <a:extLst>
              <a:ext uri="{FF2B5EF4-FFF2-40B4-BE49-F238E27FC236}">
                <a16:creationId xmlns:a16="http://schemas.microsoft.com/office/drawing/2014/main" id="{971A249E-2405-13A1-8D10-5A64686E7E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7AB4FE-A046-039D-2E72-C3280C9EF2A6}"/>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3571433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3B67-0120-9193-2337-835A012BED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F29505-D0A6-6BA7-09D7-A7BEEB36C4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8AF00-3B78-D157-4599-D787C95DB0C8}"/>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3D907188-9825-B48D-E54B-A4BB80129F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3D1DAA-26DD-4BAC-1EB6-80DBA23A23A0}"/>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1012741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1F4D0F-2731-C14F-5862-2D1AA28E384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A336DB-1C5D-5B68-B93B-14BA87F57F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98D23C-81BE-17EE-7D70-7DBEAC6F4171}"/>
              </a:ext>
            </a:extLst>
          </p:cNvPr>
          <p:cNvSpPr>
            <a:spLocks noGrp="1"/>
          </p:cNvSpPr>
          <p:nvPr>
            <p:ph type="dt" sz="half" idx="10"/>
          </p:nvPr>
        </p:nvSpPr>
        <p:spPr/>
        <p:txBody>
          <a:body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2A0889C2-ACC6-7D2D-665B-AD0C905013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BA33C-C569-014F-C814-7F27305CC8E8}"/>
              </a:ext>
            </a:extLst>
          </p:cNvPr>
          <p:cNvSpPr>
            <a:spLocks noGrp="1"/>
          </p:cNvSpPr>
          <p:nvPr>
            <p:ph type="sldNum" sz="quarter" idx="12"/>
          </p:nvPr>
        </p:nvSpPr>
        <p:spPr/>
        <p:txBody>
          <a:bodyPr/>
          <a:lstStyle/>
          <a:p>
            <a:fld id="{91A806C8-5AAD-41CD-9377-BACC7B1AD777}" type="slidenum">
              <a:rPr lang="en-US" smtClean="0"/>
              <a:t>‹#›</a:t>
            </a:fld>
            <a:endParaRPr lang="en-US"/>
          </a:p>
        </p:txBody>
      </p:sp>
    </p:spTree>
    <p:extLst>
      <p:ext uri="{BB962C8B-B14F-4D97-AF65-F5344CB8AC3E}">
        <p14:creationId xmlns:p14="http://schemas.microsoft.com/office/powerpoint/2010/main" val="148437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A0C471-45BC-4F39-8B9E-BDCB6D7A1971}"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4B8907-4FB2-48AF-9118-50B2A7EB4007}"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5050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0C471-45BC-4F39-8B9E-BDCB6D7A1971}"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15776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CA0C471-45BC-4F39-8B9E-BDCB6D7A1971}"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4B8907-4FB2-48AF-9118-50B2A7EB4007}"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359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CA0C471-45BC-4F39-8B9E-BDCB6D7A1971}"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4B8907-4FB2-48AF-9118-50B2A7EB4007}"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842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0C471-45BC-4F39-8B9E-BDCB6D7A1971}"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267401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0C471-45BC-4F39-8B9E-BDCB6D7A1971}"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B8907-4FB2-48AF-9118-50B2A7EB4007}"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405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A0C471-45BC-4F39-8B9E-BDCB6D7A1971}"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4B8907-4FB2-48AF-9118-50B2A7EB4007}" type="slidenum">
              <a:rPr lang="en-US" smtClean="0"/>
              <a:t>‹#›</a:t>
            </a:fld>
            <a:endParaRPr lang="en-US"/>
          </a:p>
        </p:txBody>
      </p:sp>
    </p:spTree>
    <p:extLst>
      <p:ext uri="{BB962C8B-B14F-4D97-AF65-F5344CB8AC3E}">
        <p14:creationId xmlns:p14="http://schemas.microsoft.com/office/powerpoint/2010/main" val="137255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CA0C471-45BC-4F39-8B9E-BDCB6D7A1971}" type="datetimeFigureOut">
              <a:rPr lang="en-US" smtClean="0"/>
              <a:t>2/15/2023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4B8907-4FB2-48AF-9118-50B2A7EB4007}" type="slidenum">
              <a:rPr lang="en-US" smtClean="0"/>
              <a:t>‹#›</a:t>
            </a:fld>
            <a:endParaRPr lang="en-US"/>
          </a:p>
        </p:txBody>
      </p:sp>
    </p:spTree>
    <p:extLst>
      <p:ext uri="{BB962C8B-B14F-4D97-AF65-F5344CB8AC3E}">
        <p14:creationId xmlns:p14="http://schemas.microsoft.com/office/powerpoint/2010/main" val="17328355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708"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12B301-49BC-3DB4-70DD-911923D4BCC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A4C6F-C54F-5678-4735-3B6F14A214A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319800-6AD8-0E70-6D31-A1D35C50843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AD731-9276-4650-8A70-C512E46D4FAA}" type="datetimeFigureOut">
              <a:rPr lang="en-US" smtClean="0"/>
              <a:t>2/15/2023</a:t>
            </a:fld>
            <a:endParaRPr lang="en-US"/>
          </a:p>
        </p:txBody>
      </p:sp>
      <p:sp>
        <p:nvSpPr>
          <p:cNvPr id="5" name="Footer Placeholder 4">
            <a:extLst>
              <a:ext uri="{FF2B5EF4-FFF2-40B4-BE49-F238E27FC236}">
                <a16:creationId xmlns:a16="http://schemas.microsoft.com/office/drawing/2014/main" id="{0C996392-DC4B-C00C-5967-3AC4DE7094F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09201D-7A7E-4DD8-43D4-AF07A1932FD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806C8-5AAD-41CD-9377-BACC7B1AD777}" type="slidenum">
              <a:rPr lang="en-US" smtClean="0"/>
              <a:t>‹#›</a:t>
            </a:fld>
            <a:endParaRPr lang="en-US"/>
          </a:p>
        </p:txBody>
      </p:sp>
    </p:spTree>
    <p:extLst>
      <p:ext uri="{BB962C8B-B14F-4D97-AF65-F5344CB8AC3E}">
        <p14:creationId xmlns:p14="http://schemas.microsoft.com/office/powerpoint/2010/main" val="2533284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z.umn.edu/Manure-analysis-methods"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B2FF-8A11-2D3B-6C25-926A33DF6222}"/>
              </a:ext>
            </a:extLst>
          </p:cNvPr>
          <p:cNvSpPr>
            <a:spLocks noGrp="1"/>
          </p:cNvSpPr>
          <p:nvPr>
            <p:ph type="ctrTitle"/>
          </p:nvPr>
        </p:nvSpPr>
        <p:spPr>
          <a:xfrm>
            <a:off x="109057" y="1420377"/>
            <a:ext cx="4462943" cy="2008623"/>
          </a:xfrm>
        </p:spPr>
        <p:txBody>
          <a:bodyPr/>
          <a:lstStyle/>
          <a:p>
            <a:r>
              <a:rPr lang="en-US" sz="3600" dirty="0">
                <a:latin typeface="Arial" panose="020B0604020202020204" pitchFamily="34" charset="0"/>
                <a:cs typeface="Arial" panose="020B0604020202020204" pitchFamily="34" charset="0"/>
              </a:rPr>
              <a:t>Recommended Methods of Manure Analysis</a:t>
            </a:r>
          </a:p>
        </p:txBody>
      </p:sp>
      <p:sp>
        <p:nvSpPr>
          <p:cNvPr id="3" name="Subtitle 2">
            <a:extLst>
              <a:ext uri="{FF2B5EF4-FFF2-40B4-BE49-F238E27FC236}">
                <a16:creationId xmlns:a16="http://schemas.microsoft.com/office/drawing/2014/main" id="{37A8B91A-16BC-9DC4-A15B-E14EB8CA8B6C}"/>
              </a:ext>
            </a:extLst>
          </p:cNvPr>
          <p:cNvSpPr>
            <a:spLocks noGrp="1"/>
          </p:cNvSpPr>
          <p:nvPr>
            <p:ph type="subTitle" idx="1"/>
          </p:nvPr>
        </p:nvSpPr>
        <p:spPr>
          <a:xfrm>
            <a:off x="309792" y="3649558"/>
            <a:ext cx="4043492" cy="1377651"/>
          </a:xfrm>
        </p:spPr>
        <p:txBody>
          <a:bodyPr>
            <a:normAutofit fontScale="92500"/>
          </a:bodyPr>
          <a:lstStyle/>
          <a:p>
            <a:endParaRPr lang="en-US" dirty="0"/>
          </a:p>
          <a:p>
            <a:r>
              <a:rPr lang="en-US" dirty="0">
                <a:latin typeface="Arial" panose="020B0604020202020204" pitchFamily="34" charset="0"/>
                <a:cs typeface="Arial" panose="020B0604020202020204" pitchFamily="34" charset="0"/>
              </a:rPr>
              <a:t>Kristin Hicks</a:t>
            </a:r>
          </a:p>
          <a:p>
            <a:r>
              <a:rPr lang="en-US" dirty="0">
                <a:latin typeface="Arial" panose="020B0604020202020204" pitchFamily="34" charset="0"/>
                <a:cs typeface="Arial" panose="020B0604020202020204" pitchFamily="34" charset="0"/>
              </a:rPr>
              <a:t>North Carolina Dept. of Agriculture</a:t>
            </a:r>
          </a:p>
        </p:txBody>
      </p:sp>
      <p:pic>
        <p:nvPicPr>
          <p:cNvPr id="5" name="Picture 4">
            <a:extLst>
              <a:ext uri="{FF2B5EF4-FFF2-40B4-BE49-F238E27FC236}">
                <a16:creationId xmlns:a16="http://schemas.microsoft.com/office/drawing/2014/main" id="{3D6A1C91-FAA3-0253-B923-00AB5B5D0CBD}"/>
              </a:ext>
            </a:extLst>
          </p:cNvPr>
          <p:cNvPicPr>
            <a:picLocks noChangeAspect="1"/>
          </p:cNvPicPr>
          <p:nvPr/>
        </p:nvPicPr>
        <p:blipFill>
          <a:blip r:embed="rId2"/>
          <a:stretch>
            <a:fillRect/>
          </a:stretch>
        </p:blipFill>
        <p:spPr>
          <a:xfrm>
            <a:off x="4572000" y="504602"/>
            <a:ext cx="4572000" cy="6122131"/>
          </a:xfrm>
          <a:prstGeom prst="rect">
            <a:avLst/>
          </a:prstGeom>
        </p:spPr>
      </p:pic>
    </p:spTree>
    <p:extLst>
      <p:ext uri="{BB962C8B-B14F-4D97-AF65-F5344CB8AC3E}">
        <p14:creationId xmlns:p14="http://schemas.microsoft.com/office/powerpoint/2010/main" val="4204873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084B-8D01-0F61-F70C-FFF47507E234}"/>
              </a:ext>
            </a:extLst>
          </p:cNvPr>
          <p:cNvSpPr>
            <a:spLocks noGrp="1"/>
          </p:cNvSpPr>
          <p:nvPr>
            <p:ph type="title"/>
          </p:nvPr>
        </p:nvSpPr>
        <p:spPr>
          <a:xfrm>
            <a:off x="1006679" y="806280"/>
            <a:ext cx="7214532" cy="1303867"/>
          </a:xfrm>
        </p:spPr>
        <p:txBody>
          <a:bodyPr>
            <a:normAutofit fontScale="90000"/>
          </a:bodyPr>
          <a:lstStyle/>
          <a:p>
            <a:r>
              <a:rPr lang="en-US" sz="3300" dirty="0"/>
              <a:t>Laboratory Sample Processing &amp; Storage</a:t>
            </a:r>
            <a:br>
              <a:rPr lang="en-US" dirty="0"/>
            </a:br>
            <a:r>
              <a:rPr lang="en-US" sz="2200" dirty="0"/>
              <a:t>Kristin Hicks, Tim </a:t>
            </a:r>
            <a:r>
              <a:rPr lang="en-US" sz="2200" dirty="0" err="1"/>
              <a:t>Hoerner</a:t>
            </a:r>
            <a:r>
              <a:rPr lang="en-US" sz="2200" dirty="0"/>
              <a:t>, and John T. Spargo</a:t>
            </a:r>
            <a:endParaRPr lang="en-US" dirty="0"/>
          </a:p>
        </p:txBody>
      </p:sp>
      <p:sp>
        <p:nvSpPr>
          <p:cNvPr id="3" name="Content Placeholder 2">
            <a:extLst>
              <a:ext uri="{FF2B5EF4-FFF2-40B4-BE49-F238E27FC236}">
                <a16:creationId xmlns:a16="http://schemas.microsoft.com/office/drawing/2014/main" id="{8BB02805-D55F-ECC3-9689-0F71CB037B15}"/>
              </a:ext>
            </a:extLst>
          </p:cNvPr>
          <p:cNvSpPr>
            <a:spLocks noGrp="1"/>
          </p:cNvSpPr>
          <p:nvPr>
            <p:ph idx="1"/>
          </p:nvPr>
        </p:nvSpPr>
        <p:spPr>
          <a:xfrm>
            <a:off x="874861" y="2381078"/>
            <a:ext cx="4770930" cy="3885498"/>
          </a:xfrm>
        </p:spPr>
        <p:txBody>
          <a:bodyPr>
            <a:normAutofit fontScale="92500"/>
          </a:bodyPr>
          <a:lstStyle/>
          <a:p>
            <a:r>
              <a:rPr lang="en-US" dirty="0"/>
              <a:t>Biohazards and Laboratory Safety</a:t>
            </a:r>
          </a:p>
          <a:p>
            <a:r>
              <a:rPr lang="en-US" dirty="0"/>
              <a:t>Receiving, examination, and transfer</a:t>
            </a:r>
          </a:p>
          <a:p>
            <a:r>
              <a:rPr lang="en-US" dirty="0"/>
              <a:t>Preservation &amp; storage time by analyte</a:t>
            </a:r>
          </a:p>
          <a:p>
            <a:r>
              <a:rPr lang="en-US" dirty="0"/>
              <a:t>Homogenization</a:t>
            </a:r>
          </a:p>
          <a:p>
            <a:pPr lvl="1"/>
            <a:r>
              <a:rPr lang="en-US" dirty="0"/>
              <a:t>Liquids &amp; slurries</a:t>
            </a:r>
          </a:p>
          <a:p>
            <a:pPr lvl="1"/>
            <a:r>
              <a:rPr lang="en-US" dirty="0"/>
              <a:t>Solids &amp; semi-solids</a:t>
            </a:r>
          </a:p>
          <a:p>
            <a:r>
              <a:rPr lang="en-US" dirty="0"/>
              <a:t>Subsampling &amp; test portion</a:t>
            </a:r>
          </a:p>
        </p:txBody>
      </p:sp>
      <p:pic>
        <p:nvPicPr>
          <p:cNvPr id="5" name="Picture 4">
            <a:extLst>
              <a:ext uri="{FF2B5EF4-FFF2-40B4-BE49-F238E27FC236}">
                <a16:creationId xmlns:a16="http://schemas.microsoft.com/office/drawing/2014/main" id="{22CA4746-C695-CF3C-6D8D-A690C8A8A97A}"/>
              </a:ext>
            </a:extLst>
          </p:cNvPr>
          <p:cNvPicPr>
            <a:picLocks noChangeAspect="1"/>
          </p:cNvPicPr>
          <p:nvPr/>
        </p:nvPicPr>
        <p:blipFill>
          <a:blip r:embed="rId3"/>
          <a:stretch>
            <a:fillRect/>
          </a:stretch>
        </p:blipFill>
        <p:spPr>
          <a:xfrm>
            <a:off x="5553512" y="1911355"/>
            <a:ext cx="2919369" cy="4502449"/>
          </a:xfrm>
          <a:prstGeom prst="rect">
            <a:avLst/>
          </a:prstGeom>
        </p:spPr>
      </p:pic>
    </p:spTree>
    <p:extLst>
      <p:ext uri="{BB962C8B-B14F-4D97-AF65-F5344CB8AC3E}">
        <p14:creationId xmlns:p14="http://schemas.microsoft.com/office/powerpoint/2010/main" val="1438258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37F-24B7-87D5-2ACC-BC24E8F45EF0}"/>
              </a:ext>
            </a:extLst>
          </p:cNvPr>
          <p:cNvSpPr>
            <a:spLocks noGrp="1"/>
          </p:cNvSpPr>
          <p:nvPr>
            <p:ph type="title"/>
          </p:nvPr>
        </p:nvSpPr>
        <p:spPr>
          <a:xfrm>
            <a:off x="1512426" y="855049"/>
            <a:ext cx="5903442" cy="1303867"/>
          </a:xfrm>
        </p:spPr>
        <p:txBody>
          <a:bodyPr>
            <a:normAutofit fontScale="90000"/>
          </a:bodyPr>
          <a:lstStyle/>
          <a:p>
            <a:r>
              <a:rPr lang="en-US" dirty="0">
                <a:latin typeface="Arial" panose="020B0604020202020204" pitchFamily="34" charset="0"/>
                <a:cs typeface="Arial" panose="020B0604020202020204" pitchFamily="34" charset="0"/>
              </a:rPr>
              <a:t>Methods Changes from 2003 Manual</a:t>
            </a:r>
          </a:p>
        </p:txBody>
      </p:sp>
      <p:sp>
        <p:nvSpPr>
          <p:cNvPr id="4" name="Text Placeholder 3">
            <a:extLst>
              <a:ext uri="{FF2B5EF4-FFF2-40B4-BE49-F238E27FC236}">
                <a16:creationId xmlns:a16="http://schemas.microsoft.com/office/drawing/2014/main" id="{0C645E52-C5EA-74CF-AF61-22414FF9F2CC}"/>
              </a:ext>
            </a:extLst>
          </p:cNvPr>
          <p:cNvSpPr>
            <a:spLocks noGrp="1"/>
          </p:cNvSpPr>
          <p:nvPr>
            <p:ph type="body" idx="1"/>
          </p:nvPr>
        </p:nvSpPr>
        <p:spPr>
          <a:xfrm>
            <a:off x="1421717" y="2383591"/>
            <a:ext cx="1967434" cy="576262"/>
          </a:xfrm>
        </p:spPr>
        <p:txBody>
          <a:bodyPr/>
          <a:lstStyle/>
          <a:p>
            <a:r>
              <a:rPr lang="en-US" dirty="0">
                <a:latin typeface="Arial" panose="020B0604020202020204" pitchFamily="34" charset="0"/>
                <a:cs typeface="Arial" panose="020B0604020202020204" pitchFamily="34" charset="0"/>
              </a:rPr>
              <a:t>Removed</a:t>
            </a:r>
          </a:p>
        </p:txBody>
      </p:sp>
      <p:sp>
        <p:nvSpPr>
          <p:cNvPr id="3" name="Content Placeholder 2">
            <a:extLst>
              <a:ext uri="{FF2B5EF4-FFF2-40B4-BE49-F238E27FC236}">
                <a16:creationId xmlns:a16="http://schemas.microsoft.com/office/drawing/2014/main" id="{0EC79586-192E-B4CA-17BC-52F694A7FA6A}"/>
              </a:ext>
            </a:extLst>
          </p:cNvPr>
          <p:cNvSpPr>
            <a:spLocks noGrp="1"/>
          </p:cNvSpPr>
          <p:nvPr>
            <p:ph sz="half" idx="2"/>
          </p:nvPr>
        </p:nvSpPr>
        <p:spPr>
          <a:xfrm>
            <a:off x="766505" y="3001829"/>
            <a:ext cx="3805495" cy="664192"/>
          </a:xfrm>
        </p:spPr>
        <p:txBody>
          <a:bodyPr>
            <a:normAutofit fontScale="62500" lnSpcReduction="20000"/>
          </a:bodyPr>
          <a:lstStyle/>
          <a:p>
            <a:r>
              <a:rPr lang="en-US" sz="2900" dirty="0">
                <a:latin typeface="Arial" panose="020B0604020202020204" pitchFamily="34" charset="0"/>
                <a:cs typeface="Arial" panose="020B0604020202020204" pitchFamily="34" charset="0"/>
              </a:rPr>
              <a:t>Atomic Absorption Spectroscopy</a:t>
            </a:r>
          </a:p>
          <a:p>
            <a:pPr marL="0" indent="0">
              <a:buNone/>
            </a:pPr>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BFB5B2BC-C71F-6DD4-8B6F-E13BA917589E}"/>
              </a:ext>
            </a:extLst>
          </p:cNvPr>
          <p:cNvSpPr>
            <a:spLocks noGrp="1"/>
          </p:cNvSpPr>
          <p:nvPr>
            <p:ph type="body" sz="quarter" idx="3"/>
          </p:nvPr>
        </p:nvSpPr>
        <p:spPr>
          <a:xfrm>
            <a:off x="5120005" y="2442325"/>
            <a:ext cx="2295863" cy="576262"/>
          </a:xfrm>
        </p:spPr>
        <p:txBody>
          <a:bodyPr/>
          <a:lstStyle/>
          <a:p>
            <a:r>
              <a:rPr lang="en-US" dirty="0">
                <a:latin typeface="Arial" panose="020B0604020202020204" pitchFamily="34" charset="0"/>
                <a:cs typeface="Arial" panose="020B0604020202020204" pitchFamily="34" charset="0"/>
              </a:rPr>
              <a:t>Added</a:t>
            </a:r>
          </a:p>
        </p:txBody>
      </p:sp>
      <p:sp>
        <p:nvSpPr>
          <p:cNvPr id="6" name="Content Placeholder 5">
            <a:extLst>
              <a:ext uri="{FF2B5EF4-FFF2-40B4-BE49-F238E27FC236}">
                <a16:creationId xmlns:a16="http://schemas.microsoft.com/office/drawing/2014/main" id="{F6FEDFA9-6A8B-C836-981E-777C897557DF}"/>
              </a:ext>
            </a:extLst>
          </p:cNvPr>
          <p:cNvSpPr>
            <a:spLocks noGrp="1"/>
          </p:cNvSpPr>
          <p:nvPr>
            <p:ph sz="quarter" idx="4"/>
          </p:nvPr>
        </p:nvSpPr>
        <p:spPr>
          <a:xfrm>
            <a:off x="4641832" y="3243262"/>
            <a:ext cx="3436766" cy="2956201"/>
          </a:xfrm>
        </p:spPr>
        <p:txBody>
          <a:bodyPr>
            <a:normAutofit fontScale="62500" lnSpcReduction="20000"/>
          </a:bodyPr>
          <a:lstStyle/>
          <a:p>
            <a:r>
              <a:rPr lang="en-US" dirty="0">
                <a:latin typeface="Arial" panose="020B0604020202020204" pitchFamily="34" charset="0"/>
                <a:cs typeface="Arial" panose="020B0604020202020204" pitchFamily="34" charset="0"/>
              </a:rPr>
              <a:t>Total &amp; Volatile Solids</a:t>
            </a:r>
          </a:p>
          <a:p>
            <a:r>
              <a:rPr lang="en-US" dirty="0">
                <a:latin typeface="Arial" panose="020B0604020202020204" pitchFamily="34" charset="0"/>
                <a:cs typeface="Arial" panose="020B0604020202020204" pitchFamily="34" charset="0"/>
              </a:rPr>
              <a:t>Total Carbon</a:t>
            </a:r>
          </a:p>
          <a:p>
            <a:r>
              <a:rPr lang="en-US" dirty="0">
                <a:latin typeface="Arial" panose="020B0604020202020204" pitchFamily="34" charset="0"/>
                <a:cs typeface="Arial" panose="020B0604020202020204" pitchFamily="34" charset="0"/>
              </a:rPr>
              <a:t>NIR</a:t>
            </a:r>
          </a:p>
          <a:p>
            <a:r>
              <a:rPr lang="en-US" dirty="0">
                <a:latin typeface="Arial" panose="020B0604020202020204" pitchFamily="34" charset="0"/>
                <a:cs typeface="Arial" panose="020B0604020202020204" pitchFamily="34" charset="0"/>
              </a:rPr>
              <a:t>NH4-N by Diffusion-Conductivity</a:t>
            </a:r>
          </a:p>
          <a:p>
            <a:r>
              <a:rPr lang="en-US" dirty="0">
                <a:latin typeface="Arial" panose="020B0604020202020204" pitchFamily="34" charset="0"/>
                <a:cs typeface="Arial" panose="020B0604020202020204" pitchFamily="34" charset="0"/>
              </a:rPr>
              <a:t>NO3-N</a:t>
            </a:r>
          </a:p>
          <a:p>
            <a:r>
              <a:rPr lang="en-US" dirty="0">
                <a:latin typeface="Arial" panose="020B0604020202020204" pitchFamily="34" charset="0"/>
                <a:cs typeface="Arial" panose="020B0604020202020204" pitchFamily="34" charset="0"/>
              </a:rPr>
              <a:t>Water Extractable P</a:t>
            </a:r>
          </a:p>
          <a:p>
            <a:r>
              <a:rPr lang="en-US" dirty="0">
                <a:latin typeface="Arial" panose="020B0604020202020204" pitchFamily="34" charset="0"/>
                <a:cs typeface="Arial" panose="020B0604020202020204" pitchFamily="34" charset="0"/>
              </a:rPr>
              <a:t>CCE</a:t>
            </a:r>
          </a:p>
          <a:p>
            <a:pPr>
              <a:lnSpc>
                <a:spcPct val="120000"/>
              </a:lnSpc>
              <a:spcAft>
                <a:spcPts val="1200"/>
              </a:spcAft>
            </a:pPr>
            <a:r>
              <a:rPr lang="en-US" dirty="0">
                <a:latin typeface="Arial" panose="020B0604020202020204" pitchFamily="34" charset="0"/>
                <a:cs typeface="Arial" panose="020B0604020202020204" pitchFamily="34" charset="0"/>
              </a:rPr>
              <a:t>Chloride by Spectrophotometry, Coulometry and Potentiometry</a:t>
            </a:r>
          </a:p>
        </p:txBody>
      </p:sp>
      <p:pic>
        <p:nvPicPr>
          <p:cNvPr id="1026" name="Picture 2" descr="Atomic absorption spectroscopy – CSIROpedia">
            <a:extLst>
              <a:ext uri="{FF2B5EF4-FFF2-40B4-BE49-F238E27FC236}">
                <a16:creationId xmlns:a16="http://schemas.microsoft.com/office/drawing/2014/main" id="{1E0AEE48-2AC3-CCC4-F137-08BAAB92B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282" y="3524075"/>
            <a:ext cx="2612355" cy="22391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F046876-254C-A021-921B-6464C233F949}"/>
              </a:ext>
            </a:extLst>
          </p:cNvPr>
          <p:cNvSpPr txBox="1"/>
          <p:nvPr/>
        </p:nvSpPr>
        <p:spPr>
          <a:xfrm>
            <a:off x="629561" y="5851770"/>
            <a:ext cx="3805495" cy="430887"/>
          </a:xfrm>
          <a:prstGeom prst="rect">
            <a:avLst/>
          </a:prstGeom>
          <a:noFill/>
        </p:spPr>
        <p:txBody>
          <a:bodyPr wrap="square" rtlCol="0">
            <a:spAutoFit/>
          </a:bodyPr>
          <a:lstStyle/>
          <a:p>
            <a:r>
              <a:rPr lang="en-US" sz="1050" b="0" i="0" dirty="0">
                <a:solidFill>
                  <a:srgbClr val="565859"/>
                </a:solidFill>
                <a:effectLst/>
                <a:latin typeface="Open Sans" panose="020B0606030504020204" pitchFamily="34" charset="0"/>
              </a:rPr>
              <a:t>Alan Walsh developed the technique of atomic absorption spectroscopy in 1952. CSIRO</a:t>
            </a:r>
            <a:endParaRPr lang="en-US" sz="1050" dirty="0"/>
          </a:p>
        </p:txBody>
      </p:sp>
    </p:spTree>
    <p:extLst>
      <p:ext uri="{BB962C8B-B14F-4D97-AF65-F5344CB8AC3E}">
        <p14:creationId xmlns:p14="http://schemas.microsoft.com/office/powerpoint/2010/main" val="186543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62DD-5990-CDE6-3CB3-BC22E7B3C087}"/>
              </a:ext>
            </a:extLst>
          </p:cNvPr>
          <p:cNvSpPr>
            <a:spLocks noGrp="1"/>
          </p:cNvSpPr>
          <p:nvPr>
            <p:ph type="title"/>
          </p:nvPr>
        </p:nvSpPr>
        <p:spPr>
          <a:xfrm>
            <a:off x="1176866" y="915337"/>
            <a:ext cx="3945970" cy="1303867"/>
          </a:xfrm>
        </p:spPr>
        <p:txBody>
          <a:bodyPr>
            <a:normAutofit fontScale="90000"/>
          </a:bodyPr>
          <a:lstStyle/>
          <a:p>
            <a:r>
              <a:rPr lang="en-US" dirty="0"/>
              <a:t>Method Template</a:t>
            </a:r>
          </a:p>
        </p:txBody>
      </p:sp>
      <p:sp>
        <p:nvSpPr>
          <p:cNvPr id="3" name="Content Placeholder 2">
            <a:extLst>
              <a:ext uri="{FF2B5EF4-FFF2-40B4-BE49-F238E27FC236}">
                <a16:creationId xmlns:a16="http://schemas.microsoft.com/office/drawing/2014/main" id="{2FF673BF-F381-AD83-2465-CFC0A766F98E}"/>
              </a:ext>
            </a:extLst>
          </p:cNvPr>
          <p:cNvSpPr>
            <a:spLocks noGrp="1"/>
          </p:cNvSpPr>
          <p:nvPr>
            <p:ph idx="1"/>
          </p:nvPr>
        </p:nvSpPr>
        <p:spPr>
          <a:xfrm>
            <a:off x="1057012" y="2063693"/>
            <a:ext cx="4065823" cy="4043492"/>
          </a:xfrm>
        </p:spPr>
        <p:txBody>
          <a:bodyPr>
            <a:normAutofit fontScale="92500" lnSpcReduction="10000"/>
          </a:bodyPr>
          <a:lstStyle/>
          <a:p>
            <a:r>
              <a:rPr lang="en-US" dirty="0">
                <a:solidFill>
                  <a:schemeClr val="tx1"/>
                </a:solidFill>
                <a:sym typeface="Poppins"/>
              </a:rPr>
              <a:t>Started with </a:t>
            </a:r>
            <a:r>
              <a:rPr lang="en-US" sz="2400" i="1" dirty="0">
                <a:solidFill>
                  <a:schemeClr val="tx1"/>
                </a:solidFill>
                <a:sym typeface="Poppins"/>
              </a:rPr>
              <a:t>UC Davis California Analytical Methods Manual </a:t>
            </a:r>
            <a:r>
              <a:rPr lang="en-US" sz="2400" dirty="0">
                <a:solidFill>
                  <a:schemeClr val="tx1"/>
                </a:solidFill>
                <a:sym typeface="Poppins"/>
              </a:rPr>
              <a:t>form</a:t>
            </a:r>
          </a:p>
          <a:p>
            <a:r>
              <a:rPr lang="en-US" sz="2400" dirty="0">
                <a:solidFill>
                  <a:schemeClr val="tx1"/>
                </a:solidFill>
                <a:sym typeface="Poppins"/>
              </a:rPr>
              <a:t>Made several changes</a:t>
            </a:r>
            <a:endParaRPr lang="en-US" sz="2400" dirty="0">
              <a:solidFill>
                <a:schemeClr val="tx1"/>
              </a:solidFill>
            </a:endParaRPr>
          </a:p>
          <a:p>
            <a:r>
              <a:rPr lang="en-US" dirty="0"/>
              <a:t>QC section expanded; consistent terminology, appropriate statistic, acceptance criteria, corrective action</a:t>
            </a:r>
          </a:p>
          <a:p>
            <a:r>
              <a:rPr lang="en-US" dirty="0"/>
              <a:t>LOQ &amp; MP includes precision data from MAP</a:t>
            </a:r>
          </a:p>
        </p:txBody>
      </p:sp>
      <p:pic>
        <p:nvPicPr>
          <p:cNvPr id="7" name="Picture 6">
            <a:extLst>
              <a:ext uri="{FF2B5EF4-FFF2-40B4-BE49-F238E27FC236}">
                <a16:creationId xmlns:a16="http://schemas.microsoft.com/office/drawing/2014/main" id="{2293D935-454D-9B0F-8365-2E0A1600419E}"/>
              </a:ext>
            </a:extLst>
          </p:cNvPr>
          <p:cNvPicPr>
            <a:picLocks noChangeAspect="1"/>
          </p:cNvPicPr>
          <p:nvPr/>
        </p:nvPicPr>
        <p:blipFill>
          <a:blip r:embed="rId2"/>
          <a:stretch>
            <a:fillRect/>
          </a:stretch>
        </p:blipFill>
        <p:spPr>
          <a:xfrm>
            <a:off x="5288846" y="585793"/>
            <a:ext cx="3412089" cy="5786584"/>
          </a:xfrm>
          <a:prstGeom prst="rect">
            <a:avLst/>
          </a:prstGeom>
        </p:spPr>
      </p:pic>
    </p:spTree>
    <p:extLst>
      <p:ext uri="{BB962C8B-B14F-4D97-AF65-F5344CB8AC3E}">
        <p14:creationId xmlns:p14="http://schemas.microsoft.com/office/powerpoint/2010/main" val="55570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97E9-6AF5-754D-17B5-E658546D0705}"/>
              </a:ext>
            </a:extLst>
          </p:cNvPr>
          <p:cNvSpPr>
            <a:spLocks noGrp="1"/>
          </p:cNvSpPr>
          <p:nvPr>
            <p:ph type="title"/>
          </p:nvPr>
        </p:nvSpPr>
        <p:spPr/>
        <p:txBody>
          <a:bodyPr/>
          <a:lstStyle/>
          <a:p>
            <a:r>
              <a:rPr lang="en-US" dirty="0"/>
              <a:t>QC Component Example</a:t>
            </a:r>
          </a:p>
        </p:txBody>
      </p:sp>
      <p:sp>
        <p:nvSpPr>
          <p:cNvPr id="3" name="Content Placeholder 2">
            <a:extLst>
              <a:ext uri="{FF2B5EF4-FFF2-40B4-BE49-F238E27FC236}">
                <a16:creationId xmlns:a16="http://schemas.microsoft.com/office/drawing/2014/main" id="{E7AFD29B-1E4B-22B7-B28B-DB02E455DA26}"/>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A766ED6C-C250-3E26-7182-17C9D3D8F3AB}"/>
              </a:ext>
            </a:extLst>
          </p:cNvPr>
          <p:cNvPicPr>
            <a:picLocks noChangeAspect="1"/>
          </p:cNvPicPr>
          <p:nvPr/>
        </p:nvPicPr>
        <p:blipFill>
          <a:blip r:embed="rId2"/>
          <a:stretch>
            <a:fillRect/>
          </a:stretch>
        </p:blipFill>
        <p:spPr>
          <a:xfrm>
            <a:off x="1222410" y="2219205"/>
            <a:ext cx="6689272" cy="4074268"/>
          </a:xfrm>
          <a:prstGeom prst="rect">
            <a:avLst/>
          </a:prstGeom>
        </p:spPr>
      </p:pic>
    </p:spTree>
    <p:extLst>
      <p:ext uri="{BB962C8B-B14F-4D97-AF65-F5344CB8AC3E}">
        <p14:creationId xmlns:p14="http://schemas.microsoft.com/office/powerpoint/2010/main" val="1610516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13263-992B-F30E-7ED5-462A056F5D37}"/>
              </a:ext>
            </a:extLst>
          </p:cNvPr>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Method Performance Example</a:t>
            </a:r>
          </a:p>
        </p:txBody>
      </p:sp>
      <p:pic>
        <p:nvPicPr>
          <p:cNvPr id="6" name="Picture 5">
            <a:extLst>
              <a:ext uri="{FF2B5EF4-FFF2-40B4-BE49-F238E27FC236}">
                <a16:creationId xmlns:a16="http://schemas.microsoft.com/office/drawing/2014/main" id="{16EF1C01-D2B5-E615-9A57-5AF7A94B8E48}"/>
              </a:ext>
            </a:extLst>
          </p:cNvPr>
          <p:cNvPicPr>
            <a:picLocks noChangeAspect="1"/>
          </p:cNvPicPr>
          <p:nvPr/>
        </p:nvPicPr>
        <p:blipFill>
          <a:blip r:embed="rId2"/>
          <a:stretch>
            <a:fillRect/>
          </a:stretch>
        </p:blipFill>
        <p:spPr>
          <a:xfrm>
            <a:off x="429703" y="2636226"/>
            <a:ext cx="8278069" cy="2724339"/>
          </a:xfrm>
          <a:prstGeom prst="rect">
            <a:avLst/>
          </a:prstGeom>
        </p:spPr>
      </p:pic>
    </p:spTree>
    <p:extLst>
      <p:ext uri="{BB962C8B-B14F-4D97-AF65-F5344CB8AC3E}">
        <p14:creationId xmlns:p14="http://schemas.microsoft.com/office/powerpoint/2010/main" val="1541042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29BCF-7D7C-D2D1-CF54-3A1B3CAB3ECC}"/>
              </a:ext>
            </a:extLst>
          </p:cNvPr>
          <p:cNvSpPr>
            <a:spLocks noGrp="1"/>
          </p:cNvSpPr>
          <p:nvPr>
            <p:ph type="title"/>
          </p:nvPr>
        </p:nvSpPr>
        <p:spPr>
          <a:xfrm>
            <a:off x="2196091" y="464853"/>
            <a:ext cx="4246654" cy="1303867"/>
          </a:xfrm>
        </p:spPr>
        <p:txBody>
          <a:bodyPr/>
          <a:lstStyle/>
          <a:p>
            <a:r>
              <a:rPr lang="en-US" dirty="0">
                <a:latin typeface="Arial" panose="020B0604020202020204" pitchFamily="34" charset="0"/>
                <a:cs typeface="Arial" panose="020B0604020202020204" pitchFamily="34" charset="0"/>
              </a:rPr>
              <a:t>Methods</a:t>
            </a:r>
          </a:p>
        </p:txBody>
      </p:sp>
      <p:sp>
        <p:nvSpPr>
          <p:cNvPr id="3" name="Content Placeholder 2">
            <a:extLst>
              <a:ext uri="{FF2B5EF4-FFF2-40B4-BE49-F238E27FC236}">
                <a16:creationId xmlns:a16="http://schemas.microsoft.com/office/drawing/2014/main" id="{9B51B7DC-CA14-E403-D77C-FB945B655129}"/>
              </a:ext>
            </a:extLst>
          </p:cNvPr>
          <p:cNvSpPr>
            <a:spLocks noGrp="1"/>
          </p:cNvSpPr>
          <p:nvPr>
            <p:ph sz="half" idx="1"/>
          </p:nvPr>
        </p:nvSpPr>
        <p:spPr>
          <a:xfrm>
            <a:off x="822121" y="1458949"/>
            <a:ext cx="3749879" cy="4934198"/>
          </a:xfrm>
        </p:spPr>
        <p:txBody>
          <a:bodyPr>
            <a:noAutofit/>
          </a:bodyPr>
          <a:lstStyle/>
          <a:p>
            <a:r>
              <a:rPr lang="en-US" sz="1600" dirty="0">
                <a:solidFill>
                  <a:srgbClr val="FF0000"/>
                </a:solidFill>
                <a:latin typeface="Arial" panose="020B0604020202020204" pitchFamily="34" charset="0"/>
                <a:cs typeface="Arial" panose="020B0604020202020204" pitchFamily="34" charset="0"/>
              </a:rPr>
              <a:t>Total &amp; Volatile Solids</a:t>
            </a:r>
          </a:p>
          <a:p>
            <a:r>
              <a:rPr lang="en-US" sz="1600" dirty="0">
                <a:solidFill>
                  <a:srgbClr val="FF0000"/>
                </a:solidFill>
                <a:latin typeface="Arial" panose="020B0604020202020204" pitchFamily="34" charset="0"/>
                <a:cs typeface="Arial" panose="020B0604020202020204" pitchFamily="34" charset="0"/>
              </a:rPr>
              <a:t>Carbon, Total by Combustion</a:t>
            </a:r>
          </a:p>
          <a:p>
            <a:r>
              <a:rPr lang="en-US" sz="1600" dirty="0">
                <a:latin typeface="Arial" panose="020B0604020202020204" pitchFamily="34" charset="0"/>
                <a:cs typeface="Arial" panose="020B0604020202020204" pitchFamily="34" charset="0"/>
              </a:rPr>
              <a:t>Nitrogen, Total by Combustion</a:t>
            </a:r>
          </a:p>
          <a:p>
            <a:r>
              <a:rPr lang="en-US" sz="1600" dirty="0">
                <a:latin typeface="Arial" panose="020B0604020202020204" pitchFamily="34" charset="0"/>
                <a:cs typeface="Arial" panose="020B0604020202020204" pitchFamily="34" charset="0"/>
              </a:rPr>
              <a:t>Total </a:t>
            </a:r>
            <a:r>
              <a:rPr lang="en-US" sz="1600" dirty="0" err="1">
                <a:latin typeface="Arial" panose="020B0604020202020204" pitchFamily="34" charset="0"/>
                <a:cs typeface="Arial" panose="020B0604020202020204" pitchFamily="34" charset="0"/>
              </a:rPr>
              <a:t>Kjeldahl</a:t>
            </a:r>
            <a:r>
              <a:rPr lang="en-US" sz="1600" dirty="0">
                <a:latin typeface="Arial" panose="020B0604020202020204" pitchFamily="34" charset="0"/>
                <a:cs typeface="Arial" panose="020B0604020202020204" pitchFamily="34" charset="0"/>
              </a:rPr>
              <a:t> Nitrogen (TKN) Method</a:t>
            </a:r>
          </a:p>
          <a:p>
            <a:r>
              <a:rPr lang="en-US" sz="1600" dirty="0">
                <a:solidFill>
                  <a:srgbClr val="FF0000"/>
                </a:solidFill>
                <a:latin typeface="Arial" panose="020B0604020202020204" pitchFamily="34" charset="0"/>
                <a:cs typeface="Arial" panose="020B0604020202020204" pitchFamily="34" charset="0"/>
              </a:rPr>
              <a:t>Nitrogen, Total by Near-Infrared Spectroscopy (NIR) for Poultry Litter</a:t>
            </a:r>
          </a:p>
          <a:p>
            <a:r>
              <a:rPr lang="en-US" sz="1600" dirty="0">
                <a:latin typeface="Arial" panose="020B0604020202020204" pitchFamily="34" charset="0"/>
                <a:cs typeface="Arial" panose="020B0604020202020204" pitchFamily="34" charset="0"/>
              </a:rPr>
              <a:t>Nitrogen, Ammonium (NH4-N) by Ion-Selective Electrode (Potentiometric)</a:t>
            </a:r>
          </a:p>
          <a:p>
            <a:r>
              <a:rPr lang="en-US" sz="1600" dirty="0">
                <a:latin typeface="Arial" panose="020B0604020202020204" pitchFamily="34" charset="0"/>
                <a:cs typeface="Arial" panose="020B0604020202020204" pitchFamily="34" charset="0"/>
              </a:rPr>
              <a:t>Nitrogen, Ammonium (NH4-N) by Distillation, Spectrophotometry, and </a:t>
            </a:r>
            <a:r>
              <a:rPr lang="en-US" sz="1600" dirty="0">
                <a:solidFill>
                  <a:srgbClr val="FF0000"/>
                </a:solidFill>
                <a:latin typeface="Arial" panose="020B0604020202020204" pitchFamily="34" charset="0"/>
                <a:cs typeface="Arial" panose="020B0604020202020204" pitchFamily="34" charset="0"/>
              </a:rPr>
              <a:t>Diffusion-Conductivity</a:t>
            </a:r>
          </a:p>
          <a:p>
            <a:r>
              <a:rPr lang="en-US" sz="1600" dirty="0">
                <a:solidFill>
                  <a:srgbClr val="FF0000"/>
                </a:solidFill>
                <a:latin typeface="Arial" panose="020B0604020202020204" pitchFamily="34" charset="0"/>
                <a:cs typeface="Arial" panose="020B0604020202020204" pitchFamily="34" charset="0"/>
              </a:rPr>
              <a:t>Nitrogen, Nitrate by Cadmium or Hydrazine Reduction; Automated Spectrophotometry</a:t>
            </a:r>
          </a:p>
          <a:p>
            <a:endParaRPr lang="en-US" sz="16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754ABA4-19C5-EE80-CF58-CDF31E584BFC}"/>
              </a:ext>
            </a:extLst>
          </p:cNvPr>
          <p:cNvSpPr>
            <a:spLocks noGrp="1"/>
          </p:cNvSpPr>
          <p:nvPr>
            <p:ph sz="half" idx="2"/>
          </p:nvPr>
        </p:nvSpPr>
        <p:spPr>
          <a:xfrm>
            <a:off x="4572000" y="1560353"/>
            <a:ext cx="4009938" cy="4563610"/>
          </a:xfrm>
        </p:spPr>
        <p:txBody>
          <a:bodyPr>
            <a:noAutofit/>
          </a:bodyPr>
          <a:lstStyle/>
          <a:p>
            <a:r>
              <a:rPr lang="en-US" sz="1600" dirty="0">
                <a:latin typeface="Arial" panose="020B0604020202020204" pitchFamily="34" charset="0"/>
                <a:cs typeface="Arial" panose="020B0604020202020204" pitchFamily="34" charset="0"/>
              </a:rPr>
              <a:t>Digestion &amp; Dissolution for Elemental Analysis</a:t>
            </a:r>
          </a:p>
          <a:p>
            <a:r>
              <a:rPr lang="en-US" sz="1600" dirty="0">
                <a:latin typeface="Arial" panose="020B0604020202020204" pitchFamily="34" charset="0"/>
                <a:cs typeface="Arial" panose="020B0604020202020204" pitchFamily="34" charset="0"/>
              </a:rPr>
              <a:t>Phosphorus, Potassium, &amp; Metals by ICP-OES</a:t>
            </a:r>
          </a:p>
          <a:p>
            <a:r>
              <a:rPr lang="en-US" sz="1600" dirty="0">
                <a:latin typeface="Arial" panose="020B0604020202020204" pitchFamily="34" charset="0"/>
                <a:cs typeface="Arial" panose="020B0604020202020204" pitchFamily="34" charset="0"/>
              </a:rPr>
              <a:t>Phosphorus by Automated Spectrophotometry</a:t>
            </a:r>
          </a:p>
          <a:p>
            <a:r>
              <a:rPr lang="en-US" sz="1600" dirty="0">
                <a:solidFill>
                  <a:srgbClr val="FF0000"/>
                </a:solidFill>
                <a:latin typeface="Arial" panose="020B0604020202020204" pitchFamily="34" charset="0"/>
                <a:cs typeface="Arial" panose="020B0604020202020204" pitchFamily="34" charset="0"/>
              </a:rPr>
              <a:t>Water Extractable Phosphorus, 100:1 solution to solids ratio</a:t>
            </a:r>
          </a:p>
          <a:p>
            <a:r>
              <a:rPr lang="en-US" sz="1600" dirty="0">
                <a:solidFill>
                  <a:srgbClr val="FF0000"/>
                </a:solidFill>
                <a:latin typeface="Arial" panose="020B0604020202020204" pitchFamily="34" charset="0"/>
                <a:cs typeface="Arial" panose="020B0604020202020204" pitchFamily="34" charset="0"/>
              </a:rPr>
              <a:t>Calcium Carbonate Equivalent (CCE)</a:t>
            </a:r>
          </a:p>
          <a:p>
            <a:r>
              <a:rPr lang="en-US" sz="1600" dirty="0">
                <a:latin typeface="Arial" panose="020B0604020202020204" pitchFamily="34" charset="0"/>
                <a:cs typeface="Arial" panose="020B0604020202020204" pitchFamily="34" charset="0"/>
              </a:rPr>
              <a:t>pH</a:t>
            </a:r>
          </a:p>
          <a:p>
            <a:r>
              <a:rPr lang="en-US" sz="1600" dirty="0">
                <a:latin typeface="Arial" panose="020B0604020202020204" pitchFamily="34" charset="0"/>
                <a:cs typeface="Arial" panose="020B0604020202020204" pitchFamily="34" charset="0"/>
              </a:rPr>
              <a:t>Electrical Conductivity (EC)</a:t>
            </a:r>
          </a:p>
          <a:p>
            <a:r>
              <a:rPr lang="en-US" sz="1600" dirty="0">
                <a:solidFill>
                  <a:srgbClr val="FF0000"/>
                </a:solidFill>
                <a:latin typeface="Arial" panose="020B0604020202020204" pitchFamily="34" charset="0"/>
                <a:cs typeface="Arial" panose="020B0604020202020204" pitchFamily="34" charset="0"/>
              </a:rPr>
              <a:t>Chloride by Spectrophotometry</a:t>
            </a:r>
          </a:p>
          <a:p>
            <a:r>
              <a:rPr lang="en-US" sz="1600" dirty="0">
                <a:solidFill>
                  <a:srgbClr val="FF0000"/>
                </a:solidFill>
                <a:latin typeface="Arial" panose="020B0604020202020204" pitchFamily="34" charset="0"/>
                <a:cs typeface="Arial" panose="020B0604020202020204" pitchFamily="34" charset="0"/>
              </a:rPr>
              <a:t>Chloride by Coulometry</a:t>
            </a:r>
          </a:p>
          <a:p>
            <a:r>
              <a:rPr lang="en-US" sz="1600" dirty="0">
                <a:solidFill>
                  <a:srgbClr val="FF0000"/>
                </a:solidFill>
                <a:latin typeface="Arial" panose="020B0604020202020204" pitchFamily="34" charset="0"/>
                <a:cs typeface="Arial" panose="020B0604020202020204" pitchFamily="34" charset="0"/>
              </a:rPr>
              <a:t>Chloride by Potentiometry</a:t>
            </a:r>
          </a:p>
        </p:txBody>
      </p:sp>
      <p:sp>
        <p:nvSpPr>
          <p:cNvPr id="5" name="TextBox 4">
            <a:extLst>
              <a:ext uri="{FF2B5EF4-FFF2-40B4-BE49-F238E27FC236}">
                <a16:creationId xmlns:a16="http://schemas.microsoft.com/office/drawing/2014/main" id="{A0A49B55-C725-5FAA-B4D3-16C8E3728545}"/>
              </a:ext>
            </a:extLst>
          </p:cNvPr>
          <p:cNvSpPr txBox="1"/>
          <p:nvPr/>
        </p:nvSpPr>
        <p:spPr>
          <a:xfrm>
            <a:off x="6996418" y="964734"/>
            <a:ext cx="718466" cy="369332"/>
          </a:xfrm>
          <a:prstGeom prst="rect">
            <a:avLst/>
          </a:prstGeom>
          <a:noFill/>
        </p:spPr>
        <p:txBody>
          <a:bodyPr wrap="none" rtlCol="0">
            <a:spAutoFit/>
          </a:bodyPr>
          <a:lstStyle/>
          <a:p>
            <a:r>
              <a:rPr lang="en-US" b="1" dirty="0">
                <a:solidFill>
                  <a:srgbClr val="FF0000"/>
                </a:solidFill>
                <a:latin typeface="Arial" panose="020B0604020202020204" pitchFamily="34" charset="0"/>
                <a:cs typeface="Arial" panose="020B0604020202020204" pitchFamily="34" charset="0"/>
              </a:rPr>
              <a:t>NEW</a:t>
            </a:r>
          </a:p>
        </p:txBody>
      </p:sp>
    </p:spTree>
    <p:extLst>
      <p:ext uri="{BB962C8B-B14F-4D97-AF65-F5344CB8AC3E}">
        <p14:creationId xmlns:p14="http://schemas.microsoft.com/office/powerpoint/2010/main" val="2207847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3C37F-24B7-87D5-2ACC-BC24E8F45EF0}"/>
              </a:ext>
            </a:extLst>
          </p:cNvPr>
          <p:cNvSpPr>
            <a:spLocks noGrp="1"/>
          </p:cNvSpPr>
          <p:nvPr>
            <p:ph type="title"/>
          </p:nvPr>
        </p:nvSpPr>
        <p:spPr/>
        <p:txBody>
          <a:bodyPr/>
          <a:lstStyle/>
          <a:p>
            <a:r>
              <a:rPr lang="en-US" dirty="0"/>
              <a:t>Author &amp; Peer Review</a:t>
            </a:r>
          </a:p>
        </p:txBody>
      </p:sp>
      <p:sp>
        <p:nvSpPr>
          <p:cNvPr id="3" name="Content Placeholder 2">
            <a:extLst>
              <a:ext uri="{FF2B5EF4-FFF2-40B4-BE49-F238E27FC236}">
                <a16:creationId xmlns:a16="http://schemas.microsoft.com/office/drawing/2014/main" id="{0EC79586-192E-B4CA-17BC-52F694A7FA6A}"/>
              </a:ext>
            </a:extLst>
          </p:cNvPr>
          <p:cNvSpPr>
            <a:spLocks noGrp="1"/>
          </p:cNvSpPr>
          <p:nvPr>
            <p:ph idx="1"/>
          </p:nvPr>
        </p:nvSpPr>
        <p:spPr>
          <a:xfrm>
            <a:off x="964734" y="2219203"/>
            <a:ext cx="4530055" cy="3867149"/>
          </a:xfrm>
        </p:spPr>
        <p:txBody>
          <a:bodyPr>
            <a:normAutofit fontScale="77500" lnSpcReduction="20000"/>
          </a:bodyPr>
          <a:lstStyle/>
          <a:p>
            <a:r>
              <a:rPr lang="en-US" dirty="0"/>
              <a:t>Methods divided among authors for first draft</a:t>
            </a:r>
          </a:p>
          <a:p>
            <a:r>
              <a:rPr lang="en-US" dirty="0"/>
              <a:t>1</a:t>
            </a:r>
            <a:r>
              <a:rPr lang="en-US" baseline="30000" dirty="0"/>
              <a:t>st</a:t>
            </a:r>
            <a:r>
              <a:rPr lang="en-US" dirty="0"/>
              <a:t> draft reviewed by second author</a:t>
            </a:r>
          </a:p>
          <a:p>
            <a:r>
              <a:rPr lang="en-US" dirty="0"/>
              <a:t>2</a:t>
            </a:r>
            <a:r>
              <a:rPr lang="en-US" baseline="30000" dirty="0"/>
              <a:t>nd</a:t>
            </a:r>
            <a:r>
              <a:rPr lang="en-US" dirty="0"/>
              <a:t> draft edited by third author</a:t>
            </a:r>
          </a:p>
          <a:p>
            <a:r>
              <a:rPr lang="en-US" dirty="0"/>
              <a:t>Dr. Wilson invited expert reviewers to evaluate 3</a:t>
            </a:r>
            <a:r>
              <a:rPr lang="en-US" baseline="30000" dirty="0"/>
              <a:t>rd</a:t>
            </a:r>
            <a:r>
              <a:rPr lang="en-US" dirty="0"/>
              <a:t> draft. Two reviewers per method.</a:t>
            </a:r>
          </a:p>
          <a:p>
            <a:r>
              <a:rPr lang="en-US" dirty="0"/>
              <a:t>Authors assigned method sections and made consistency edits to all methods. Back to first author made final review</a:t>
            </a:r>
          </a:p>
          <a:p>
            <a:r>
              <a:rPr lang="en-US" dirty="0"/>
              <a:t>Copy editor and back to first author for approval</a:t>
            </a:r>
          </a:p>
        </p:txBody>
      </p:sp>
      <p:pic>
        <p:nvPicPr>
          <p:cNvPr id="5" name="Picture 4">
            <a:extLst>
              <a:ext uri="{FF2B5EF4-FFF2-40B4-BE49-F238E27FC236}">
                <a16:creationId xmlns:a16="http://schemas.microsoft.com/office/drawing/2014/main" id="{E69D3639-DB2B-BE52-6F8A-1C7F54729D48}"/>
              </a:ext>
            </a:extLst>
          </p:cNvPr>
          <p:cNvPicPr>
            <a:picLocks noChangeAspect="1"/>
          </p:cNvPicPr>
          <p:nvPr/>
        </p:nvPicPr>
        <p:blipFill>
          <a:blip r:embed="rId2"/>
          <a:stretch>
            <a:fillRect/>
          </a:stretch>
        </p:blipFill>
        <p:spPr>
          <a:xfrm>
            <a:off x="5716954" y="2219204"/>
            <a:ext cx="2743200" cy="3867150"/>
          </a:xfrm>
          <a:prstGeom prst="rect">
            <a:avLst/>
          </a:prstGeom>
        </p:spPr>
      </p:pic>
    </p:spTree>
    <p:extLst>
      <p:ext uri="{BB962C8B-B14F-4D97-AF65-F5344CB8AC3E}">
        <p14:creationId xmlns:p14="http://schemas.microsoft.com/office/powerpoint/2010/main" val="301730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5BC71-F533-853B-9947-6D0781201478}"/>
              </a:ext>
            </a:extLst>
          </p:cNvPr>
          <p:cNvSpPr>
            <a:spLocks noGrp="1"/>
          </p:cNvSpPr>
          <p:nvPr>
            <p:ph type="title"/>
          </p:nvPr>
        </p:nvSpPr>
        <p:spPr/>
        <p:txBody>
          <a:bodyPr>
            <a:normAutofit fontScale="90000"/>
          </a:bodyPr>
          <a:lstStyle/>
          <a:p>
            <a:r>
              <a:rPr lang="en-US" dirty="0"/>
              <a:t>Laboratory Quality Management</a:t>
            </a:r>
            <a:br>
              <a:rPr lang="en-US" dirty="0"/>
            </a:br>
            <a:r>
              <a:rPr lang="en-US" sz="2000" dirty="0"/>
              <a:t>Bob Miller &amp; John Spargo</a:t>
            </a:r>
          </a:p>
        </p:txBody>
      </p:sp>
      <p:sp>
        <p:nvSpPr>
          <p:cNvPr id="3" name="Content Placeholder 2">
            <a:extLst>
              <a:ext uri="{FF2B5EF4-FFF2-40B4-BE49-F238E27FC236}">
                <a16:creationId xmlns:a16="http://schemas.microsoft.com/office/drawing/2014/main" id="{F0AE240D-BB80-094A-AC8E-AC69B3D0CACE}"/>
              </a:ext>
            </a:extLst>
          </p:cNvPr>
          <p:cNvSpPr>
            <a:spLocks noGrp="1"/>
          </p:cNvSpPr>
          <p:nvPr>
            <p:ph idx="1"/>
          </p:nvPr>
        </p:nvSpPr>
        <p:spPr>
          <a:xfrm>
            <a:off x="749027" y="2219204"/>
            <a:ext cx="3982364" cy="4089317"/>
          </a:xfrm>
        </p:spPr>
        <p:txBody>
          <a:bodyPr>
            <a:normAutofit fontScale="77500" lnSpcReduction="20000"/>
          </a:bodyPr>
          <a:lstStyle/>
          <a:p>
            <a:r>
              <a:rPr lang="en-US" dirty="0"/>
              <a:t>Standard Operating Procedures</a:t>
            </a:r>
          </a:p>
          <a:p>
            <a:r>
              <a:rPr lang="en-US" dirty="0"/>
              <a:t>Method and Instrument Logs</a:t>
            </a:r>
          </a:p>
          <a:p>
            <a:r>
              <a:rPr lang="en-US" dirty="0"/>
              <a:t>QC Definitions: Error, Accuracy, Precision, Bias, and Uncertainty</a:t>
            </a:r>
          </a:p>
          <a:p>
            <a:r>
              <a:rPr lang="en-US" dirty="0"/>
              <a:t>Statistics</a:t>
            </a:r>
          </a:p>
          <a:p>
            <a:r>
              <a:rPr lang="en-US" dirty="0"/>
              <a:t>QC Analytical Practices </a:t>
            </a:r>
            <a:r>
              <a:rPr lang="en-US" sz="1800" dirty="0"/>
              <a:t>(MDL, CB, ICV, CCV, RM, MSR)</a:t>
            </a:r>
          </a:p>
          <a:p>
            <a:r>
              <a:rPr lang="en-US" dirty="0"/>
              <a:t>Method Validation</a:t>
            </a:r>
          </a:p>
          <a:p>
            <a:r>
              <a:rPr lang="en-US" dirty="0"/>
              <a:t>QC Statistical Control Charts</a:t>
            </a:r>
          </a:p>
          <a:p>
            <a:r>
              <a:rPr lang="en-US" dirty="0"/>
              <a:t>External QC</a:t>
            </a:r>
          </a:p>
          <a:p>
            <a:r>
              <a:rPr lang="en-US" dirty="0"/>
              <a:t>Reporting</a:t>
            </a:r>
          </a:p>
        </p:txBody>
      </p:sp>
      <p:pic>
        <p:nvPicPr>
          <p:cNvPr id="5" name="Picture 4">
            <a:extLst>
              <a:ext uri="{FF2B5EF4-FFF2-40B4-BE49-F238E27FC236}">
                <a16:creationId xmlns:a16="http://schemas.microsoft.com/office/drawing/2014/main" id="{B2413DC7-B71A-1836-65E6-FB8CC18BEEDC}"/>
              </a:ext>
            </a:extLst>
          </p:cNvPr>
          <p:cNvPicPr>
            <a:picLocks noChangeAspect="1"/>
          </p:cNvPicPr>
          <p:nvPr/>
        </p:nvPicPr>
        <p:blipFill>
          <a:blip r:embed="rId3"/>
          <a:stretch>
            <a:fillRect/>
          </a:stretch>
        </p:blipFill>
        <p:spPr>
          <a:xfrm>
            <a:off x="4798502" y="2541262"/>
            <a:ext cx="3915767" cy="3635092"/>
          </a:xfrm>
          <a:prstGeom prst="rect">
            <a:avLst/>
          </a:prstGeom>
        </p:spPr>
      </p:pic>
    </p:spTree>
    <p:extLst>
      <p:ext uri="{BB962C8B-B14F-4D97-AF65-F5344CB8AC3E}">
        <p14:creationId xmlns:p14="http://schemas.microsoft.com/office/powerpoint/2010/main" val="367880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82EF852-24A3-C750-2FF0-1D4A577E3F2B}"/>
              </a:ext>
            </a:extLst>
          </p:cNvPr>
          <p:cNvSpPr>
            <a:spLocks noGrp="1"/>
          </p:cNvSpPr>
          <p:nvPr>
            <p:ph type="title"/>
          </p:nvPr>
        </p:nvSpPr>
        <p:spPr/>
        <p:txBody>
          <a:bodyPr>
            <a:normAutofit/>
          </a:bodyPr>
          <a:lstStyle/>
          <a:p>
            <a:r>
              <a:rPr lang="en-US" dirty="0"/>
              <a:t>MAP Chapters</a:t>
            </a:r>
            <a:br>
              <a:rPr lang="en-US" dirty="0"/>
            </a:br>
            <a:r>
              <a:rPr lang="en-US" sz="1800" dirty="0"/>
              <a:t>Jerry Floren, Robert Miller, and Larry Gunderson</a:t>
            </a:r>
          </a:p>
        </p:txBody>
      </p:sp>
      <p:sp>
        <p:nvSpPr>
          <p:cNvPr id="3" name="Content Placeholder 2">
            <a:extLst>
              <a:ext uri="{FF2B5EF4-FFF2-40B4-BE49-F238E27FC236}">
                <a16:creationId xmlns:a16="http://schemas.microsoft.com/office/drawing/2014/main" id="{8730D9BA-ABC4-D191-226E-FE1D8F3D2819}"/>
              </a:ext>
            </a:extLst>
          </p:cNvPr>
          <p:cNvSpPr>
            <a:spLocks noGrp="1"/>
          </p:cNvSpPr>
          <p:nvPr>
            <p:ph idx="1"/>
          </p:nvPr>
        </p:nvSpPr>
        <p:spPr>
          <a:xfrm>
            <a:off x="679508" y="2490135"/>
            <a:ext cx="2265028" cy="3444997"/>
          </a:xfrm>
        </p:spPr>
        <p:txBody>
          <a:bodyPr>
            <a:normAutofit/>
          </a:bodyPr>
          <a:lstStyle/>
          <a:p>
            <a:r>
              <a:rPr lang="en-US" dirty="0"/>
              <a:t>The Manure Analysis Proficiency (MAP) Program </a:t>
            </a:r>
          </a:p>
          <a:p>
            <a:r>
              <a:rPr lang="en-US" dirty="0"/>
              <a:t>Evaluating Laboratory Performance </a:t>
            </a:r>
          </a:p>
        </p:txBody>
      </p:sp>
      <p:pic>
        <p:nvPicPr>
          <p:cNvPr id="5" name="Picture 4">
            <a:extLst>
              <a:ext uri="{FF2B5EF4-FFF2-40B4-BE49-F238E27FC236}">
                <a16:creationId xmlns:a16="http://schemas.microsoft.com/office/drawing/2014/main" id="{646C4AC6-72F9-39EB-D427-7A3A55DA6F68}"/>
              </a:ext>
            </a:extLst>
          </p:cNvPr>
          <p:cNvPicPr>
            <a:picLocks noChangeAspect="1"/>
          </p:cNvPicPr>
          <p:nvPr/>
        </p:nvPicPr>
        <p:blipFill>
          <a:blip r:embed="rId2"/>
          <a:stretch>
            <a:fillRect/>
          </a:stretch>
        </p:blipFill>
        <p:spPr>
          <a:xfrm>
            <a:off x="2944536" y="2127146"/>
            <a:ext cx="5685095" cy="3923584"/>
          </a:xfrm>
          <a:prstGeom prst="rect">
            <a:avLst/>
          </a:prstGeom>
        </p:spPr>
      </p:pic>
    </p:spTree>
    <p:extLst>
      <p:ext uri="{BB962C8B-B14F-4D97-AF65-F5344CB8AC3E}">
        <p14:creationId xmlns:p14="http://schemas.microsoft.com/office/powerpoint/2010/main" val="1660974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A161D-C32C-FC51-A2F3-39F44B60D19E}"/>
              </a:ext>
            </a:extLst>
          </p:cNvPr>
          <p:cNvSpPr>
            <a:spLocks noGrp="1"/>
          </p:cNvSpPr>
          <p:nvPr>
            <p:ph type="title"/>
          </p:nvPr>
        </p:nvSpPr>
        <p:spPr/>
        <p:txBody>
          <a:bodyPr>
            <a:normAutofit fontScale="90000"/>
          </a:bodyPr>
          <a:lstStyle/>
          <a:p>
            <a:r>
              <a:rPr lang="en-US" dirty="0"/>
              <a:t>Reporting Results</a:t>
            </a:r>
            <a:br>
              <a:rPr lang="en-US" dirty="0"/>
            </a:br>
            <a:r>
              <a:rPr lang="en-US" sz="2000" dirty="0"/>
              <a:t>Jerry Floren, Fred Vocasek, John T. Spargo, and Jeff Porter</a:t>
            </a:r>
          </a:p>
        </p:txBody>
      </p:sp>
      <p:sp>
        <p:nvSpPr>
          <p:cNvPr id="3" name="Content Placeholder 2">
            <a:extLst>
              <a:ext uri="{FF2B5EF4-FFF2-40B4-BE49-F238E27FC236}">
                <a16:creationId xmlns:a16="http://schemas.microsoft.com/office/drawing/2014/main" id="{A084DF87-8531-DF5E-71D3-D0A82E8BD5DC}"/>
              </a:ext>
            </a:extLst>
          </p:cNvPr>
          <p:cNvSpPr>
            <a:spLocks noGrp="1"/>
          </p:cNvSpPr>
          <p:nvPr>
            <p:ph idx="1"/>
          </p:nvPr>
        </p:nvSpPr>
        <p:spPr/>
        <p:txBody>
          <a:bodyPr/>
          <a:lstStyle/>
          <a:p>
            <a:r>
              <a:rPr lang="en-US" dirty="0"/>
              <a:t>Legal Requirements and Voluntary Programs</a:t>
            </a:r>
          </a:p>
          <a:p>
            <a:r>
              <a:rPr lang="en-US" dirty="0"/>
              <a:t>Collecting Information from Clients</a:t>
            </a:r>
          </a:p>
          <a:p>
            <a:r>
              <a:rPr lang="en-US" dirty="0"/>
              <a:t>Creating Customer Reports</a:t>
            </a:r>
          </a:p>
          <a:p>
            <a:r>
              <a:rPr lang="en-US" dirty="0"/>
              <a:t>Tips for Successful Reports</a:t>
            </a:r>
          </a:p>
          <a:p>
            <a:r>
              <a:rPr lang="en-US" dirty="0"/>
              <a:t>Example Reports</a:t>
            </a:r>
          </a:p>
        </p:txBody>
      </p:sp>
    </p:spTree>
    <p:extLst>
      <p:ext uri="{BB962C8B-B14F-4D97-AF65-F5344CB8AC3E}">
        <p14:creationId xmlns:p14="http://schemas.microsoft.com/office/powerpoint/2010/main" val="89775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51B2-B6CB-356B-3E44-5555DAE355C9}"/>
              </a:ext>
            </a:extLst>
          </p:cNvPr>
          <p:cNvSpPr>
            <a:spLocks noGrp="1"/>
          </p:cNvSpPr>
          <p:nvPr>
            <p:ph type="title"/>
          </p:nvPr>
        </p:nvSpPr>
        <p:spPr>
          <a:xfrm>
            <a:off x="4936130" y="1007616"/>
            <a:ext cx="3281680" cy="1303867"/>
          </a:xfrm>
        </p:spPr>
        <p:txBody>
          <a:bodyPr>
            <a:normAutofit fontScale="90000"/>
          </a:bodyPr>
          <a:lstStyle/>
          <a:p>
            <a:r>
              <a:rPr lang="en-US" dirty="0"/>
              <a:t>A bit of history</a:t>
            </a:r>
          </a:p>
        </p:txBody>
      </p:sp>
      <p:sp>
        <p:nvSpPr>
          <p:cNvPr id="3" name="Content Placeholder 2">
            <a:extLst>
              <a:ext uri="{FF2B5EF4-FFF2-40B4-BE49-F238E27FC236}">
                <a16:creationId xmlns:a16="http://schemas.microsoft.com/office/drawing/2014/main" id="{A416EB2F-B475-F420-9B61-99D2191E02BA}"/>
              </a:ext>
            </a:extLst>
          </p:cNvPr>
          <p:cNvSpPr>
            <a:spLocks noGrp="1"/>
          </p:cNvSpPr>
          <p:nvPr>
            <p:ph idx="1"/>
          </p:nvPr>
        </p:nvSpPr>
        <p:spPr>
          <a:xfrm>
            <a:off x="4790115" y="2490135"/>
            <a:ext cx="3573710" cy="3444997"/>
          </a:xfrm>
        </p:spPr>
        <p:txBody>
          <a:bodyPr>
            <a:normAutofit fontScale="85000" lnSpcReduction="10000"/>
          </a:bodyPr>
          <a:lstStyle/>
          <a:p>
            <a:r>
              <a:rPr lang="en-US" dirty="0"/>
              <a:t>Original methods manual started with a working group in 1996</a:t>
            </a:r>
          </a:p>
          <a:p>
            <a:r>
              <a:rPr lang="en-US" dirty="0"/>
              <a:t>John Kovar, Ann Wolf, Nancy Wolf, Jan </a:t>
            </a:r>
            <a:r>
              <a:rPr lang="en-US" dirty="0" err="1"/>
              <a:t>Jarman</a:t>
            </a:r>
            <a:r>
              <a:rPr lang="en-US" dirty="0"/>
              <a:t>, Bruce Hoskins, Sherry Combs, Maurice Watson, John Peters (ed.)</a:t>
            </a:r>
          </a:p>
          <a:p>
            <a:r>
              <a:rPr lang="en-US" dirty="0"/>
              <a:t>Published in 2003 by University of Wisconsin Extension</a:t>
            </a:r>
          </a:p>
        </p:txBody>
      </p:sp>
      <p:pic>
        <p:nvPicPr>
          <p:cNvPr id="4" name="Picture 3" descr="Website&#10;&#10;Description automatically generated">
            <a:extLst>
              <a:ext uri="{FF2B5EF4-FFF2-40B4-BE49-F238E27FC236}">
                <a16:creationId xmlns:a16="http://schemas.microsoft.com/office/drawing/2014/main" id="{E3C33938-3779-61B0-C608-A1AD8F39F6F9}"/>
              </a:ext>
            </a:extLst>
          </p:cNvPr>
          <p:cNvPicPr>
            <a:picLocks noChangeAspect="1"/>
          </p:cNvPicPr>
          <p:nvPr/>
        </p:nvPicPr>
        <p:blipFill>
          <a:blip r:embed="rId2"/>
          <a:stretch>
            <a:fillRect/>
          </a:stretch>
        </p:blipFill>
        <p:spPr>
          <a:xfrm>
            <a:off x="594895" y="857250"/>
            <a:ext cx="4099025" cy="5301176"/>
          </a:xfrm>
          <a:prstGeom prst="rect">
            <a:avLst/>
          </a:prstGeom>
          <a:ln>
            <a:solidFill>
              <a:schemeClr val="tx1">
                <a:lumMod val="65000"/>
                <a:lumOff val="35000"/>
              </a:schemeClr>
            </a:solidFill>
          </a:ln>
        </p:spPr>
      </p:pic>
    </p:spTree>
    <p:extLst>
      <p:ext uri="{BB962C8B-B14F-4D97-AF65-F5344CB8AC3E}">
        <p14:creationId xmlns:p14="http://schemas.microsoft.com/office/powerpoint/2010/main" val="2532854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55542-CBFE-FF98-B317-6C36EB1496BF}"/>
              </a:ext>
            </a:extLst>
          </p:cNvPr>
          <p:cNvSpPr>
            <a:spLocks noGrp="1"/>
          </p:cNvSpPr>
          <p:nvPr>
            <p:ph idx="1"/>
          </p:nvPr>
        </p:nvSpPr>
        <p:spPr>
          <a:xfrm>
            <a:off x="1172631" y="401278"/>
            <a:ext cx="7384140" cy="1771472"/>
          </a:xfrm>
        </p:spPr>
        <p:txBody>
          <a:bodyPr>
            <a:normAutofit/>
          </a:bodyPr>
          <a:lstStyle/>
          <a:p>
            <a:pPr marL="0" indent="0">
              <a:buNone/>
            </a:pPr>
            <a:r>
              <a:rPr lang="en-US" dirty="0"/>
              <a:t>APPENDIX A Common definitions and conversions </a:t>
            </a:r>
          </a:p>
          <a:p>
            <a:pPr marL="0" indent="0">
              <a:buNone/>
            </a:pPr>
            <a:r>
              <a:rPr lang="en-US" dirty="0"/>
              <a:t>APPENDIX B Procedure for the Determination of the Method Detection Limit (MDL)</a:t>
            </a:r>
          </a:p>
        </p:txBody>
      </p:sp>
      <p:pic>
        <p:nvPicPr>
          <p:cNvPr id="5" name="Picture 4">
            <a:extLst>
              <a:ext uri="{FF2B5EF4-FFF2-40B4-BE49-F238E27FC236}">
                <a16:creationId xmlns:a16="http://schemas.microsoft.com/office/drawing/2014/main" id="{39B577FF-B43D-40ED-B64B-689A6E3ECB34}"/>
              </a:ext>
            </a:extLst>
          </p:cNvPr>
          <p:cNvPicPr>
            <a:picLocks noChangeAspect="1"/>
          </p:cNvPicPr>
          <p:nvPr/>
        </p:nvPicPr>
        <p:blipFill>
          <a:blip r:embed="rId2"/>
          <a:stretch>
            <a:fillRect/>
          </a:stretch>
        </p:blipFill>
        <p:spPr>
          <a:xfrm>
            <a:off x="451862" y="1990046"/>
            <a:ext cx="8240275" cy="4867954"/>
          </a:xfrm>
          <a:prstGeom prst="rect">
            <a:avLst/>
          </a:prstGeom>
        </p:spPr>
      </p:pic>
    </p:spTree>
    <p:extLst>
      <p:ext uri="{BB962C8B-B14F-4D97-AF65-F5344CB8AC3E}">
        <p14:creationId xmlns:p14="http://schemas.microsoft.com/office/powerpoint/2010/main" val="1365293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085850"/>
            <a:ext cx="4038600" cy="857250"/>
          </a:xfrm>
        </p:spPr>
        <p:txBody>
          <a:bodyPr/>
          <a:lstStyle/>
          <a:p>
            <a:r>
              <a:rPr lang="en-US" dirty="0"/>
              <a:t>The final product</a:t>
            </a:r>
          </a:p>
        </p:txBody>
      </p:sp>
      <p:sp>
        <p:nvSpPr>
          <p:cNvPr id="14" name="Content Placeholder 13">
            <a:extLst>
              <a:ext uri="{FF2B5EF4-FFF2-40B4-BE49-F238E27FC236}">
                <a16:creationId xmlns:a16="http://schemas.microsoft.com/office/drawing/2014/main" id="{52309B77-7083-4325-9092-8AEF4C86EF79}"/>
              </a:ext>
            </a:extLst>
          </p:cNvPr>
          <p:cNvSpPr>
            <a:spLocks noGrp="1"/>
          </p:cNvSpPr>
          <p:nvPr>
            <p:ph idx="1"/>
          </p:nvPr>
        </p:nvSpPr>
        <p:spPr>
          <a:xfrm>
            <a:off x="4477624" y="2133600"/>
            <a:ext cx="4114800" cy="3429000"/>
          </a:xfrm>
        </p:spPr>
        <p:txBody>
          <a:bodyPr>
            <a:normAutofit/>
          </a:bodyPr>
          <a:lstStyle/>
          <a:p>
            <a:r>
              <a:rPr lang="en-US" dirty="0"/>
              <a:t>Available electronically at: </a:t>
            </a:r>
            <a:r>
              <a:rPr lang="en-US" dirty="0">
                <a:hlinkClick r:id="rId2"/>
              </a:rPr>
              <a:t>https://z.umn.edu/Manure-analysis-methods</a:t>
            </a:r>
            <a:r>
              <a:rPr lang="en-US" dirty="0"/>
              <a:t> </a:t>
            </a:r>
          </a:p>
          <a:p>
            <a:r>
              <a:rPr lang="en-US" dirty="0"/>
              <a:t>Printed copies will hopefully be on sale in near future</a:t>
            </a:r>
          </a:p>
        </p:txBody>
      </p:sp>
      <p:pic>
        <p:nvPicPr>
          <p:cNvPr id="16" name="Picture 15" descr="A picture containing text, cow, brown, mammal&#10;&#10;Description automatically generated">
            <a:extLst>
              <a:ext uri="{FF2B5EF4-FFF2-40B4-BE49-F238E27FC236}">
                <a16:creationId xmlns:a16="http://schemas.microsoft.com/office/drawing/2014/main" id="{54520BDA-D3EB-42E8-85D3-1E0A0AB70237}"/>
              </a:ext>
            </a:extLst>
          </p:cNvPr>
          <p:cNvPicPr>
            <a:picLocks noChangeAspect="1"/>
          </p:cNvPicPr>
          <p:nvPr/>
        </p:nvPicPr>
        <p:blipFill>
          <a:blip r:embed="rId3"/>
          <a:stretch>
            <a:fillRect/>
          </a:stretch>
        </p:blipFill>
        <p:spPr>
          <a:xfrm>
            <a:off x="486562" y="840205"/>
            <a:ext cx="4000863" cy="5177589"/>
          </a:xfrm>
          <a:prstGeom prst="rect">
            <a:avLst/>
          </a:prstGeom>
          <a:ln>
            <a:solidFill>
              <a:schemeClr val="tx1">
                <a:lumMod val="65000"/>
                <a:lumOff val="35000"/>
              </a:schemeClr>
            </a:solidFill>
          </a:ln>
        </p:spPr>
      </p:pic>
      <p:pic>
        <p:nvPicPr>
          <p:cNvPr id="18" name="Picture 17">
            <a:extLst>
              <a:ext uri="{FF2B5EF4-FFF2-40B4-BE49-F238E27FC236}">
                <a16:creationId xmlns:a16="http://schemas.microsoft.com/office/drawing/2014/main" id="{5E7345BD-9F0F-4897-AE88-082736A7AC88}"/>
              </a:ext>
            </a:extLst>
          </p:cNvPr>
          <p:cNvPicPr>
            <a:picLocks noChangeAspect="1"/>
          </p:cNvPicPr>
          <p:nvPr/>
        </p:nvPicPr>
        <p:blipFill>
          <a:blip r:embed="rId4"/>
          <a:stretch>
            <a:fillRect/>
          </a:stretch>
        </p:blipFill>
        <p:spPr>
          <a:xfrm>
            <a:off x="5257800" y="4683642"/>
            <a:ext cx="2362200" cy="878958"/>
          </a:xfrm>
          <a:prstGeom prst="rect">
            <a:avLst/>
          </a:prstGeom>
        </p:spPr>
      </p:pic>
    </p:spTree>
    <p:extLst>
      <p:ext uri="{BB962C8B-B14F-4D97-AF65-F5344CB8AC3E}">
        <p14:creationId xmlns:p14="http://schemas.microsoft.com/office/powerpoint/2010/main" val="3221299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58"/>
          <p:cNvSpPr txBox="1"/>
          <p:nvPr/>
        </p:nvSpPr>
        <p:spPr>
          <a:xfrm>
            <a:off x="549336" y="2747740"/>
            <a:ext cx="2076734" cy="380925"/>
          </a:xfrm>
          <a:prstGeom prst="rect">
            <a:avLst/>
          </a:prstGeom>
          <a:noFill/>
          <a:ln>
            <a:noFill/>
          </a:ln>
        </p:spPr>
        <p:txBody>
          <a:bodyPr spcFirstLastPara="1" wrap="square" lIns="34284" tIns="17138" rIns="34284" bIns="17138" anchor="t" anchorCtr="0">
            <a:noAutofit/>
          </a:bodyPr>
          <a:lstStyle/>
          <a:p>
            <a:pPr algn="ctr"/>
            <a:r>
              <a:rPr lang="en-US" sz="2800" b="1" dirty="0">
                <a:solidFill>
                  <a:srgbClr val="7A0019"/>
                </a:solidFill>
                <a:latin typeface="Poppins"/>
                <a:ea typeface="Poppins"/>
                <a:cs typeface="Poppins"/>
                <a:sym typeface="Poppins"/>
              </a:rPr>
              <a:t>Time for a new update</a:t>
            </a:r>
            <a:endParaRPr sz="900" dirty="0">
              <a:solidFill>
                <a:srgbClr val="7A0019"/>
              </a:solidFill>
            </a:endParaRPr>
          </a:p>
        </p:txBody>
      </p:sp>
      <p:sp>
        <p:nvSpPr>
          <p:cNvPr id="1441" name="Google Shape;1441;p58" descr="Decorative element" title="Decorative element"/>
          <p:cNvSpPr/>
          <p:nvPr/>
        </p:nvSpPr>
        <p:spPr>
          <a:xfrm rot="20578530">
            <a:off x="2110490" y="1070321"/>
            <a:ext cx="917606" cy="1068517"/>
          </a:xfrm>
          <a:custGeom>
            <a:avLst/>
            <a:gdLst/>
            <a:ahLst/>
            <a:cxnLst/>
            <a:rect l="l" t="t" r="r" b="b"/>
            <a:pathLst>
              <a:path w="2333" h="2717" extrusionOk="0">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7A0019"/>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2" name="Google Shape;1442;p58" descr="Decorative element" title="Decorative element"/>
          <p:cNvSpPr/>
          <p:nvPr/>
        </p:nvSpPr>
        <p:spPr>
          <a:xfrm rot="20572139">
            <a:off x="2808976" y="1844924"/>
            <a:ext cx="631397" cy="1073722"/>
          </a:xfrm>
          <a:custGeom>
            <a:avLst/>
            <a:gdLst/>
            <a:ahLst/>
            <a:cxnLst/>
            <a:rect l="l" t="t" r="r" b="b"/>
            <a:pathLst>
              <a:path w="1607" h="2730" extrusionOk="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CE1B21"/>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3" name="Google Shape;1443;p58" descr="Decorative element" title="Decorative element"/>
          <p:cNvSpPr/>
          <p:nvPr/>
        </p:nvSpPr>
        <p:spPr>
          <a:xfrm rot="384053">
            <a:off x="2714419" y="3773851"/>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877E77"/>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4" name="Google Shape;1444;p58" descr="Decorative element" title="Decorative element"/>
          <p:cNvSpPr/>
          <p:nvPr/>
        </p:nvSpPr>
        <p:spPr>
          <a:xfrm rot="317550">
            <a:off x="2032944" y="4517056"/>
            <a:ext cx="1026888" cy="1016481"/>
          </a:xfrm>
          <a:custGeom>
            <a:avLst/>
            <a:gdLst/>
            <a:ahLst/>
            <a:cxnLst/>
            <a:rect l="l" t="t" r="r" b="b"/>
            <a:pathLst>
              <a:path w="2609" h="2582" extrusionOk="0">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chemeClr val="bg2">
              <a:lumMod val="90000"/>
            </a:schemeClr>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cxnSp>
        <p:nvCxnSpPr>
          <p:cNvPr id="1445" name="Google Shape;1445;p58" descr="Decorative element" title="Decorative element"/>
          <p:cNvCxnSpPr>
            <a:cxnSpLocks/>
          </p:cNvCxnSpPr>
          <p:nvPr/>
        </p:nvCxnSpPr>
        <p:spPr>
          <a:xfrm>
            <a:off x="2650934" y="1604578"/>
            <a:ext cx="1507570" cy="0"/>
          </a:xfrm>
          <a:prstGeom prst="straightConnector1">
            <a:avLst/>
          </a:prstGeom>
          <a:noFill/>
          <a:ln w="28575" cap="flat" cmpd="sng">
            <a:solidFill>
              <a:schemeClr val="tx1"/>
            </a:solidFill>
            <a:prstDash val="solid"/>
            <a:miter lim="800000"/>
            <a:headEnd type="oval" w="sm" len="sm"/>
            <a:tailEnd type="oval" w="sm" len="sm"/>
          </a:ln>
        </p:spPr>
      </p:cxnSp>
      <p:sp>
        <p:nvSpPr>
          <p:cNvPr id="1450" name="Google Shape;1450;p58"/>
          <p:cNvSpPr txBox="1"/>
          <p:nvPr/>
        </p:nvSpPr>
        <p:spPr>
          <a:xfrm>
            <a:off x="4499813" y="1454170"/>
            <a:ext cx="2610133" cy="300816"/>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Found funding</a:t>
            </a:r>
            <a:endParaRPr sz="1050" dirty="0">
              <a:solidFill>
                <a:schemeClr val="tx1">
                  <a:lumMod val="65000"/>
                  <a:lumOff val="35000"/>
                </a:schemeClr>
              </a:solidFill>
            </a:endParaRPr>
          </a:p>
        </p:txBody>
      </p:sp>
      <p:sp>
        <p:nvSpPr>
          <p:cNvPr id="20" name="Google Shape;1443;p58" descr="Decorative element" title="Decorative element">
            <a:extLst>
              <a:ext uri="{FF2B5EF4-FFF2-40B4-BE49-F238E27FC236}">
                <a16:creationId xmlns:a16="http://schemas.microsoft.com/office/drawing/2014/main" id="{01C01533-C08C-4E71-A1A1-7CCAE2F73FB2}"/>
              </a:ext>
            </a:extLst>
          </p:cNvPr>
          <p:cNvSpPr/>
          <p:nvPr/>
        </p:nvSpPr>
        <p:spPr>
          <a:xfrm rot="20449919">
            <a:off x="2948070" y="2845694"/>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2"/>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pic>
        <p:nvPicPr>
          <p:cNvPr id="35" name="Picture 2">
            <a:extLst>
              <a:ext uri="{FF2B5EF4-FFF2-40B4-BE49-F238E27FC236}">
                <a16:creationId xmlns:a16="http://schemas.microsoft.com/office/drawing/2014/main" id="{671BC971-D16A-4636-B2CE-8C4A4ABE8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4856" y="2042350"/>
            <a:ext cx="3386755" cy="94546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a:extLst>
              <a:ext uri="{FF2B5EF4-FFF2-40B4-BE49-F238E27FC236}">
                <a16:creationId xmlns:a16="http://schemas.microsoft.com/office/drawing/2014/main" id="{B16DD9C8-7095-42FA-A1DC-BF146F62B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8659" y="3566749"/>
            <a:ext cx="1831360" cy="109800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picture containing text, sign&#10;&#10;Description automatically generated">
            <a:extLst>
              <a:ext uri="{FF2B5EF4-FFF2-40B4-BE49-F238E27FC236}">
                <a16:creationId xmlns:a16="http://schemas.microsoft.com/office/drawing/2014/main" id="{68D04AC4-8673-4729-86A0-4900F2EFB875}"/>
              </a:ext>
            </a:extLst>
          </p:cNvPr>
          <p:cNvPicPr>
            <a:picLocks noChangeAspect="1"/>
          </p:cNvPicPr>
          <p:nvPr/>
        </p:nvPicPr>
        <p:blipFill>
          <a:blip r:embed="rId5"/>
          <a:stretch>
            <a:fillRect/>
          </a:stretch>
        </p:blipFill>
        <p:spPr>
          <a:xfrm>
            <a:off x="5269685" y="4753846"/>
            <a:ext cx="3443489" cy="1216476"/>
          </a:xfrm>
          <a:prstGeom prst="rect">
            <a:avLst/>
          </a:prstGeom>
        </p:spPr>
      </p:pic>
      <p:sp>
        <p:nvSpPr>
          <p:cNvPr id="2" name="Title 1">
            <a:extLst>
              <a:ext uri="{FF2B5EF4-FFF2-40B4-BE49-F238E27FC236}">
                <a16:creationId xmlns:a16="http://schemas.microsoft.com/office/drawing/2014/main" id="{D7E3EA12-C275-C981-98C7-FE765770BCD3}"/>
              </a:ext>
            </a:extLst>
          </p:cNvPr>
          <p:cNvSpPr>
            <a:spLocks noGrp="1"/>
          </p:cNvSpPr>
          <p:nvPr>
            <p:ph type="title"/>
          </p:nvPr>
        </p:nvSpPr>
        <p:spPr>
          <a:xfrm>
            <a:off x="1194971" y="200679"/>
            <a:ext cx="7252743" cy="1303867"/>
          </a:xfrm>
        </p:spPr>
        <p:txBody>
          <a:bodyPr>
            <a:normAutofit fontScale="90000"/>
          </a:bodyPr>
          <a:lstStyle/>
          <a:p>
            <a:r>
              <a:rPr lang="en-US" dirty="0">
                <a:latin typeface="Arial" panose="020B0604020202020204" pitchFamily="34" charset="0"/>
                <a:cs typeface="Arial" panose="020B0604020202020204" pitchFamily="34" charset="0"/>
              </a:rPr>
              <a:t>Started by Melissa Wilson (UMN)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58"/>
          <p:cNvSpPr txBox="1"/>
          <p:nvPr/>
        </p:nvSpPr>
        <p:spPr>
          <a:xfrm>
            <a:off x="549336" y="2747740"/>
            <a:ext cx="2076734" cy="380925"/>
          </a:xfrm>
          <a:prstGeom prst="rect">
            <a:avLst/>
          </a:prstGeom>
          <a:noFill/>
          <a:ln>
            <a:noFill/>
          </a:ln>
        </p:spPr>
        <p:txBody>
          <a:bodyPr spcFirstLastPara="1" wrap="square" lIns="34284" tIns="17138" rIns="34284" bIns="17138" anchor="t" anchorCtr="0">
            <a:noAutofit/>
          </a:bodyPr>
          <a:lstStyle/>
          <a:p>
            <a:pPr algn="ctr"/>
            <a:r>
              <a:rPr lang="en-US" sz="2800" b="1" dirty="0">
                <a:solidFill>
                  <a:srgbClr val="7A0019"/>
                </a:solidFill>
                <a:latin typeface="Poppins"/>
                <a:ea typeface="Poppins"/>
                <a:cs typeface="Poppins"/>
                <a:sym typeface="Poppins"/>
              </a:rPr>
              <a:t>Time for a new update</a:t>
            </a:r>
            <a:endParaRPr sz="900" dirty="0">
              <a:solidFill>
                <a:srgbClr val="7A0019"/>
              </a:solidFill>
            </a:endParaRPr>
          </a:p>
        </p:txBody>
      </p:sp>
      <p:sp>
        <p:nvSpPr>
          <p:cNvPr id="1441" name="Google Shape;1441;p58" descr="Decorative element" title="Decorative element"/>
          <p:cNvSpPr/>
          <p:nvPr/>
        </p:nvSpPr>
        <p:spPr>
          <a:xfrm rot="20578530">
            <a:off x="2110490" y="1070321"/>
            <a:ext cx="917606" cy="1068517"/>
          </a:xfrm>
          <a:custGeom>
            <a:avLst/>
            <a:gdLst/>
            <a:ahLst/>
            <a:cxnLst/>
            <a:rect l="l" t="t" r="r" b="b"/>
            <a:pathLst>
              <a:path w="2333" h="2717" extrusionOk="0">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7A0019"/>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2" name="Google Shape;1442;p58" descr="Decorative element" title="Decorative element"/>
          <p:cNvSpPr/>
          <p:nvPr/>
        </p:nvSpPr>
        <p:spPr>
          <a:xfrm rot="20572139">
            <a:off x="2808976" y="1844924"/>
            <a:ext cx="631397" cy="1073722"/>
          </a:xfrm>
          <a:custGeom>
            <a:avLst/>
            <a:gdLst/>
            <a:ahLst/>
            <a:cxnLst/>
            <a:rect l="l" t="t" r="r" b="b"/>
            <a:pathLst>
              <a:path w="1607" h="2730" extrusionOk="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CE1B21"/>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3" name="Google Shape;1443;p58" descr="Decorative element" title="Decorative element"/>
          <p:cNvSpPr/>
          <p:nvPr/>
        </p:nvSpPr>
        <p:spPr>
          <a:xfrm rot="384053">
            <a:off x="2714419" y="3773851"/>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877E77"/>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4" name="Google Shape;1444;p58" descr="Decorative element" title="Decorative element"/>
          <p:cNvSpPr/>
          <p:nvPr/>
        </p:nvSpPr>
        <p:spPr>
          <a:xfrm rot="317550">
            <a:off x="2032944" y="4517056"/>
            <a:ext cx="1026888" cy="1016481"/>
          </a:xfrm>
          <a:custGeom>
            <a:avLst/>
            <a:gdLst/>
            <a:ahLst/>
            <a:cxnLst/>
            <a:rect l="l" t="t" r="r" b="b"/>
            <a:pathLst>
              <a:path w="2609" h="2582" extrusionOk="0">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chemeClr val="bg2">
              <a:lumMod val="90000"/>
            </a:schemeClr>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cxnSp>
        <p:nvCxnSpPr>
          <p:cNvPr id="1446" name="Google Shape;1446;p58" descr="Decorative element" title="Decorative element"/>
          <p:cNvCxnSpPr>
            <a:cxnSpLocks/>
          </p:cNvCxnSpPr>
          <p:nvPr/>
        </p:nvCxnSpPr>
        <p:spPr>
          <a:xfrm>
            <a:off x="3219660" y="2381785"/>
            <a:ext cx="938845" cy="0"/>
          </a:xfrm>
          <a:prstGeom prst="straightConnector1">
            <a:avLst/>
          </a:prstGeom>
          <a:noFill/>
          <a:ln w="28575" cap="flat" cmpd="sng">
            <a:solidFill>
              <a:schemeClr val="tx1"/>
            </a:solidFill>
            <a:prstDash val="solid"/>
            <a:miter lim="800000"/>
            <a:headEnd type="oval" w="sm" len="sm"/>
            <a:tailEnd type="oval" w="sm" len="sm"/>
          </a:ln>
        </p:spPr>
      </p:cxnSp>
      <p:sp>
        <p:nvSpPr>
          <p:cNvPr id="1452" name="Google Shape;1452;p58"/>
          <p:cNvSpPr txBox="1"/>
          <p:nvPr/>
        </p:nvSpPr>
        <p:spPr>
          <a:xfrm>
            <a:off x="4499813" y="2104010"/>
            <a:ext cx="2686333" cy="429058"/>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Assembled a team</a:t>
            </a:r>
            <a:endParaRPr sz="1050" dirty="0">
              <a:solidFill>
                <a:schemeClr val="tx1">
                  <a:lumMod val="65000"/>
                  <a:lumOff val="35000"/>
                </a:schemeClr>
              </a:solidFill>
            </a:endParaRPr>
          </a:p>
        </p:txBody>
      </p:sp>
      <p:sp>
        <p:nvSpPr>
          <p:cNvPr id="1454" name="Google Shape;1454;p58"/>
          <p:cNvSpPr txBox="1"/>
          <p:nvPr/>
        </p:nvSpPr>
        <p:spPr>
          <a:xfrm>
            <a:off x="4495800" y="3054597"/>
            <a:ext cx="3773492" cy="540966"/>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cs typeface="Poppins"/>
                <a:sym typeface="Poppins"/>
              </a:rPr>
              <a:t>Developed a template and wrote up the methods</a:t>
            </a:r>
            <a:endParaRPr sz="1050" dirty="0">
              <a:solidFill>
                <a:schemeClr val="tx1">
                  <a:lumMod val="65000"/>
                  <a:lumOff val="35000"/>
                </a:schemeClr>
              </a:solidFill>
            </a:endParaRPr>
          </a:p>
        </p:txBody>
      </p:sp>
      <p:sp>
        <p:nvSpPr>
          <p:cNvPr id="1456" name="Google Shape;1456;p58"/>
          <p:cNvSpPr txBox="1"/>
          <p:nvPr/>
        </p:nvSpPr>
        <p:spPr>
          <a:xfrm>
            <a:off x="4495801" y="4186113"/>
            <a:ext cx="3408525" cy="285749"/>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Peer review</a:t>
            </a:r>
            <a:endParaRPr sz="1050" dirty="0">
              <a:solidFill>
                <a:schemeClr val="tx1">
                  <a:lumMod val="65000"/>
                  <a:lumOff val="35000"/>
                </a:schemeClr>
              </a:solidFill>
            </a:endParaRPr>
          </a:p>
        </p:txBody>
      </p:sp>
      <p:sp>
        <p:nvSpPr>
          <p:cNvPr id="20" name="Google Shape;1443;p58" descr="Decorative element" title="Decorative element">
            <a:extLst>
              <a:ext uri="{FF2B5EF4-FFF2-40B4-BE49-F238E27FC236}">
                <a16:creationId xmlns:a16="http://schemas.microsoft.com/office/drawing/2014/main" id="{01C01533-C08C-4E71-A1A1-7CCAE2F73FB2}"/>
              </a:ext>
            </a:extLst>
          </p:cNvPr>
          <p:cNvSpPr/>
          <p:nvPr/>
        </p:nvSpPr>
        <p:spPr>
          <a:xfrm rot="20449919">
            <a:off x="2948070" y="2845694"/>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2"/>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26" name="Google Shape;1456;p58">
            <a:extLst>
              <a:ext uri="{FF2B5EF4-FFF2-40B4-BE49-F238E27FC236}">
                <a16:creationId xmlns:a16="http://schemas.microsoft.com/office/drawing/2014/main" id="{A9DEAE83-93DB-4996-BD0F-36FC4AAF26A9}"/>
              </a:ext>
            </a:extLst>
          </p:cNvPr>
          <p:cNvSpPr txBox="1"/>
          <p:nvPr/>
        </p:nvSpPr>
        <p:spPr>
          <a:xfrm>
            <a:off x="4495801" y="4953001"/>
            <a:ext cx="3408525" cy="285749"/>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Copy editing</a:t>
            </a:r>
            <a:endParaRPr sz="1050" dirty="0">
              <a:solidFill>
                <a:schemeClr val="tx1">
                  <a:lumMod val="65000"/>
                  <a:lumOff val="35000"/>
                </a:schemeClr>
              </a:solidFill>
            </a:endParaRPr>
          </a:p>
        </p:txBody>
      </p:sp>
      <p:sp>
        <p:nvSpPr>
          <p:cNvPr id="3" name="Title 1">
            <a:extLst>
              <a:ext uri="{FF2B5EF4-FFF2-40B4-BE49-F238E27FC236}">
                <a16:creationId xmlns:a16="http://schemas.microsoft.com/office/drawing/2014/main" id="{4E9B49E4-BB03-B431-2BB7-80B226E7CA2E}"/>
              </a:ext>
            </a:extLst>
          </p:cNvPr>
          <p:cNvSpPr txBox="1">
            <a:spLocks/>
          </p:cNvSpPr>
          <p:nvPr/>
        </p:nvSpPr>
        <p:spPr>
          <a:xfrm>
            <a:off x="906013" y="533267"/>
            <a:ext cx="8061820" cy="1303867"/>
          </a:xfrm>
          <a:prstGeom prst="rect">
            <a:avLst/>
          </a:prstGeom>
        </p:spPr>
        <p:txBody>
          <a:bodyPr>
            <a:normAutofit fontScale="97500"/>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Arial" panose="020B0604020202020204" pitchFamily="34" charset="0"/>
                <a:cs typeface="Arial" panose="020B0604020202020204" pitchFamily="34" charset="0"/>
              </a:rPr>
              <a:t>Lead by Melissa Wilson (UMN)</a:t>
            </a:r>
          </a:p>
        </p:txBody>
      </p:sp>
    </p:spTree>
    <p:extLst>
      <p:ext uri="{BB962C8B-B14F-4D97-AF65-F5344CB8AC3E}">
        <p14:creationId xmlns:p14="http://schemas.microsoft.com/office/powerpoint/2010/main" val="330318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 grpId="0"/>
      <p:bldP spid="145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4CC7FB-45EC-0A48-B4C8-2597C90DEB32}"/>
              </a:ext>
            </a:extLst>
          </p:cNvPr>
          <p:cNvPicPr>
            <a:picLocks noChangeAspect="1"/>
          </p:cNvPicPr>
          <p:nvPr/>
        </p:nvPicPr>
        <p:blipFill>
          <a:blip r:embed="rId2"/>
          <a:stretch>
            <a:fillRect/>
          </a:stretch>
        </p:blipFill>
        <p:spPr>
          <a:xfrm>
            <a:off x="1024489" y="1291905"/>
            <a:ext cx="7054109" cy="4999357"/>
          </a:xfrm>
          <a:prstGeom prst="rect">
            <a:avLst/>
          </a:prstGeom>
        </p:spPr>
      </p:pic>
      <p:sp>
        <p:nvSpPr>
          <p:cNvPr id="2" name="Title 1">
            <a:extLst>
              <a:ext uri="{FF2B5EF4-FFF2-40B4-BE49-F238E27FC236}">
                <a16:creationId xmlns:a16="http://schemas.microsoft.com/office/drawing/2014/main" id="{709CE781-B2DC-D361-EDAA-B089EB4CAE62}"/>
              </a:ext>
            </a:extLst>
          </p:cNvPr>
          <p:cNvSpPr>
            <a:spLocks noGrp="1"/>
          </p:cNvSpPr>
          <p:nvPr>
            <p:ph type="title"/>
          </p:nvPr>
        </p:nvSpPr>
        <p:spPr>
          <a:xfrm>
            <a:off x="1172631" y="185495"/>
            <a:ext cx="6798735" cy="1303867"/>
          </a:xfrm>
        </p:spPr>
        <p:txBody>
          <a:bodyPr/>
          <a:lstStyle/>
          <a:p>
            <a:r>
              <a:rPr lang="en-US" dirty="0">
                <a:latin typeface="Arial" panose="020B0604020202020204" pitchFamily="34" charset="0"/>
                <a:cs typeface="Arial" panose="020B0604020202020204" pitchFamily="34" charset="0"/>
              </a:rPr>
              <a:t>Manual Primary Authors</a:t>
            </a:r>
          </a:p>
        </p:txBody>
      </p:sp>
    </p:spTree>
    <p:extLst>
      <p:ext uri="{BB962C8B-B14F-4D97-AF65-F5344CB8AC3E}">
        <p14:creationId xmlns:p14="http://schemas.microsoft.com/office/powerpoint/2010/main" val="575713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38"/>
        <p:cNvGrpSpPr/>
        <p:nvPr/>
      </p:nvGrpSpPr>
      <p:grpSpPr>
        <a:xfrm>
          <a:off x="0" y="0"/>
          <a:ext cx="0" cy="0"/>
          <a:chOff x="0" y="0"/>
          <a:chExt cx="0" cy="0"/>
        </a:xfrm>
      </p:grpSpPr>
      <p:sp>
        <p:nvSpPr>
          <p:cNvPr id="1439" name="Google Shape;1439;p58"/>
          <p:cNvSpPr txBox="1"/>
          <p:nvPr/>
        </p:nvSpPr>
        <p:spPr>
          <a:xfrm>
            <a:off x="549336" y="2747740"/>
            <a:ext cx="2076734" cy="380925"/>
          </a:xfrm>
          <a:prstGeom prst="rect">
            <a:avLst/>
          </a:prstGeom>
          <a:noFill/>
          <a:ln>
            <a:noFill/>
          </a:ln>
        </p:spPr>
        <p:txBody>
          <a:bodyPr spcFirstLastPara="1" wrap="square" lIns="34284" tIns="17138" rIns="34284" bIns="17138" anchor="t" anchorCtr="0">
            <a:noAutofit/>
          </a:bodyPr>
          <a:lstStyle/>
          <a:p>
            <a:pPr algn="ctr"/>
            <a:r>
              <a:rPr lang="en-US" sz="2800" b="1" dirty="0">
                <a:solidFill>
                  <a:srgbClr val="7A0019"/>
                </a:solidFill>
                <a:latin typeface="Poppins"/>
                <a:ea typeface="Poppins"/>
                <a:cs typeface="Poppins"/>
                <a:sym typeface="Poppins"/>
              </a:rPr>
              <a:t>Time for a new update</a:t>
            </a:r>
            <a:endParaRPr sz="900" dirty="0">
              <a:solidFill>
                <a:srgbClr val="7A0019"/>
              </a:solidFill>
            </a:endParaRPr>
          </a:p>
        </p:txBody>
      </p:sp>
      <p:sp>
        <p:nvSpPr>
          <p:cNvPr id="1441" name="Google Shape;1441;p58" descr="Decorative element" title="Decorative element"/>
          <p:cNvSpPr/>
          <p:nvPr/>
        </p:nvSpPr>
        <p:spPr>
          <a:xfrm rot="20578530">
            <a:off x="2110490" y="1070321"/>
            <a:ext cx="917606" cy="1068517"/>
          </a:xfrm>
          <a:custGeom>
            <a:avLst/>
            <a:gdLst/>
            <a:ahLst/>
            <a:cxnLst/>
            <a:rect l="l" t="t" r="r" b="b"/>
            <a:pathLst>
              <a:path w="2333" h="2717" extrusionOk="0">
                <a:moveTo>
                  <a:pt x="787" y="40"/>
                </a:moveTo>
                <a:lnTo>
                  <a:pt x="787" y="40"/>
                </a:lnTo>
                <a:cubicBezTo>
                  <a:pt x="827" y="0"/>
                  <a:pt x="891" y="0"/>
                  <a:pt x="930" y="41"/>
                </a:cubicBezTo>
                <a:lnTo>
                  <a:pt x="930" y="41"/>
                </a:lnTo>
                <a:cubicBezTo>
                  <a:pt x="1552" y="682"/>
                  <a:pt x="2029" y="1449"/>
                  <a:pt x="2332" y="2289"/>
                </a:cubicBezTo>
                <a:lnTo>
                  <a:pt x="1146" y="2716"/>
                </a:lnTo>
                <a:lnTo>
                  <a:pt x="1146" y="2716"/>
                </a:lnTo>
                <a:cubicBezTo>
                  <a:pt x="907" y="2050"/>
                  <a:pt x="529" y="1442"/>
                  <a:pt x="39" y="932"/>
                </a:cubicBezTo>
                <a:lnTo>
                  <a:pt x="39" y="932"/>
                </a:lnTo>
                <a:cubicBezTo>
                  <a:pt x="0" y="891"/>
                  <a:pt x="0" y="826"/>
                  <a:pt x="40" y="787"/>
                </a:cubicBezTo>
                <a:lnTo>
                  <a:pt x="787" y="40"/>
                </a:lnTo>
              </a:path>
            </a:pathLst>
          </a:custGeom>
          <a:solidFill>
            <a:srgbClr val="7A0019"/>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2" name="Google Shape;1442;p58" descr="Decorative element" title="Decorative element"/>
          <p:cNvSpPr/>
          <p:nvPr/>
        </p:nvSpPr>
        <p:spPr>
          <a:xfrm rot="20572139">
            <a:off x="2808976" y="1844924"/>
            <a:ext cx="631397" cy="1073722"/>
          </a:xfrm>
          <a:custGeom>
            <a:avLst/>
            <a:gdLst/>
            <a:ahLst/>
            <a:cxnLst/>
            <a:rect l="l" t="t" r="r" b="b"/>
            <a:pathLst>
              <a:path w="1607" h="2730" extrusionOk="0">
                <a:moveTo>
                  <a:pt x="1189" y="0"/>
                </a:moveTo>
                <a:lnTo>
                  <a:pt x="1189" y="0"/>
                </a:lnTo>
                <a:cubicBezTo>
                  <a:pt x="1496" y="876"/>
                  <a:pt x="1606" y="1808"/>
                  <a:pt x="1512" y="2729"/>
                </a:cubicBezTo>
                <a:lnTo>
                  <a:pt x="258" y="2601"/>
                </a:lnTo>
                <a:lnTo>
                  <a:pt x="258" y="2601"/>
                </a:lnTo>
                <a:cubicBezTo>
                  <a:pt x="334" y="1863"/>
                  <a:pt x="246" y="1118"/>
                  <a:pt x="0" y="418"/>
                </a:cubicBezTo>
                <a:lnTo>
                  <a:pt x="1189" y="0"/>
                </a:lnTo>
              </a:path>
            </a:pathLst>
          </a:custGeom>
          <a:solidFill>
            <a:srgbClr val="CE1B21"/>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3" name="Google Shape;1443;p58" descr="Decorative element" title="Decorative element"/>
          <p:cNvSpPr/>
          <p:nvPr/>
        </p:nvSpPr>
        <p:spPr>
          <a:xfrm rot="384053">
            <a:off x="2714419" y="3773851"/>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rgbClr val="877E77"/>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sp>
        <p:nvSpPr>
          <p:cNvPr id="1444" name="Google Shape;1444;p58" descr="Decorative element" title="Decorative element"/>
          <p:cNvSpPr/>
          <p:nvPr/>
        </p:nvSpPr>
        <p:spPr>
          <a:xfrm rot="317550">
            <a:off x="2032944" y="4517056"/>
            <a:ext cx="1026888" cy="1016481"/>
          </a:xfrm>
          <a:custGeom>
            <a:avLst/>
            <a:gdLst/>
            <a:ahLst/>
            <a:cxnLst/>
            <a:rect l="l" t="t" r="r" b="b"/>
            <a:pathLst>
              <a:path w="2609" h="2582" extrusionOk="0">
                <a:moveTo>
                  <a:pt x="2608" y="690"/>
                </a:moveTo>
                <a:lnTo>
                  <a:pt x="2608" y="690"/>
                </a:lnTo>
                <a:cubicBezTo>
                  <a:pt x="2118" y="1438"/>
                  <a:pt x="1475" y="2072"/>
                  <a:pt x="722" y="2551"/>
                </a:cubicBezTo>
                <a:lnTo>
                  <a:pt x="722" y="2551"/>
                </a:lnTo>
                <a:cubicBezTo>
                  <a:pt x="675" y="2581"/>
                  <a:pt x="612" y="2566"/>
                  <a:pt x="582" y="2518"/>
                </a:cubicBezTo>
                <a:lnTo>
                  <a:pt x="29" y="1618"/>
                </a:lnTo>
                <a:lnTo>
                  <a:pt x="29" y="1618"/>
                </a:lnTo>
                <a:cubicBezTo>
                  <a:pt x="0" y="1570"/>
                  <a:pt x="15" y="1508"/>
                  <a:pt x="62" y="1477"/>
                </a:cubicBezTo>
                <a:lnTo>
                  <a:pt x="62" y="1477"/>
                </a:lnTo>
                <a:cubicBezTo>
                  <a:pt x="658" y="1095"/>
                  <a:pt x="1165" y="592"/>
                  <a:pt x="1554" y="0"/>
                </a:cubicBezTo>
                <a:lnTo>
                  <a:pt x="2608" y="690"/>
                </a:lnTo>
              </a:path>
            </a:pathLst>
          </a:custGeom>
          <a:solidFill>
            <a:schemeClr val="bg2">
              <a:lumMod val="90000"/>
            </a:schemeClr>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cxnSp>
        <p:nvCxnSpPr>
          <p:cNvPr id="1448" name="Google Shape;1448;p58" descr="Decorative element" title="Decorative element"/>
          <p:cNvCxnSpPr>
            <a:cxnSpLocks/>
          </p:cNvCxnSpPr>
          <p:nvPr/>
        </p:nvCxnSpPr>
        <p:spPr>
          <a:xfrm>
            <a:off x="2484715" y="5095875"/>
            <a:ext cx="1673788" cy="0"/>
          </a:xfrm>
          <a:prstGeom prst="straightConnector1">
            <a:avLst/>
          </a:prstGeom>
          <a:noFill/>
          <a:ln w="28575" cap="flat" cmpd="sng">
            <a:solidFill>
              <a:schemeClr val="tx1"/>
            </a:solidFill>
            <a:prstDash val="solid"/>
            <a:miter lim="800000"/>
            <a:headEnd type="oval" w="sm" len="sm"/>
            <a:tailEnd type="oval" w="sm" len="sm"/>
          </a:ln>
        </p:spPr>
      </p:cxnSp>
      <p:sp>
        <p:nvSpPr>
          <p:cNvPr id="1454" name="Google Shape;1454;p58"/>
          <p:cNvSpPr txBox="1"/>
          <p:nvPr/>
        </p:nvSpPr>
        <p:spPr>
          <a:xfrm>
            <a:off x="4495800" y="2097248"/>
            <a:ext cx="3773492" cy="1498315"/>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cs typeface="Poppins"/>
                <a:sym typeface="Poppins"/>
              </a:rPr>
              <a:t>Developed a template and wrote up the methods</a:t>
            </a:r>
          </a:p>
        </p:txBody>
      </p:sp>
      <p:sp>
        <p:nvSpPr>
          <p:cNvPr id="1456" name="Google Shape;1456;p58"/>
          <p:cNvSpPr txBox="1"/>
          <p:nvPr/>
        </p:nvSpPr>
        <p:spPr>
          <a:xfrm>
            <a:off x="4495801" y="4186113"/>
            <a:ext cx="3408525" cy="285749"/>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Peer review</a:t>
            </a:r>
            <a:endParaRPr sz="1050" dirty="0">
              <a:solidFill>
                <a:schemeClr val="tx1">
                  <a:lumMod val="65000"/>
                  <a:lumOff val="35000"/>
                </a:schemeClr>
              </a:solidFill>
            </a:endParaRPr>
          </a:p>
        </p:txBody>
      </p:sp>
      <p:sp>
        <p:nvSpPr>
          <p:cNvPr id="20" name="Google Shape;1443;p58" descr="Decorative element" title="Decorative element">
            <a:extLst>
              <a:ext uri="{FF2B5EF4-FFF2-40B4-BE49-F238E27FC236}">
                <a16:creationId xmlns:a16="http://schemas.microsoft.com/office/drawing/2014/main" id="{01C01533-C08C-4E71-A1A1-7CCAE2F73FB2}"/>
              </a:ext>
            </a:extLst>
          </p:cNvPr>
          <p:cNvSpPr/>
          <p:nvPr/>
        </p:nvSpPr>
        <p:spPr>
          <a:xfrm rot="20449919">
            <a:off x="2948070" y="2845694"/>
            <a:ext cx="778838" cy="1078925"/>
          </a:xfrm>
          <a:custGeom>
            <a:avLst/>
            <a:gdLst/>
            <a:ahLst/>
            <a:cxnLst/>
            <a:rect l="l" t="t" r="r" b="b"/>
            <a:pathLst>
              <a:path w="1980" h="2743" extrusionOk="0">
                <a:moveTo>
                  <a:pt x="1979" y="148"/>
                </a:moveTo>
                <a:lnTo>
                  <a:pt x="1979" y="148"/>
                </a:lnTo>
                <a:cubicBezTo>
                  <a:pt x="1870" y="1069"/>
                  <a:pt x="1560" y="1955"/>
                  <a:pt x="1069" y="2742"/>
                </a:cubicBezTo>
                <a:lnTo>
                  <a:pt x="0" y="2075"/>
                </a:lnTo>
                <a:lnTo>
                  <a:pt x="0" y="2075"/>
                </a:lnTo>
                <a:cubicBezTo>
                  <a:pt x="392" y="1445"/>
                  <a:pt x="641" y="737"/>
                  <a:pt x="728" y="0"/>
                </a:cubicBezTo>
                <a:lnTo>
                  <a:pt x="1979" y="148"/>
                </a:lnTo>
              </a:path>
            </a:pathLst>
          </a:custGeom>
          <a:solidFill>
            <a:schemeClr val="accent2"/>
          </a:solidFill>
          <a:ln>
            <a:noFill/>
          </a:ln>
        </p:spPr>
        <p:txBody>
          <a:bodyPr spcFirstLastPara="1" wrap="square" lIns="34284" tIns="17138" rIns="34284" bIns="17138" anchor="ctr" anchorCtr="0">
            <a:noAutofit/>
          </a:bodyPr>
          <a:lstStyle/>
          <a:p>
            <a:endParaRPr sz="2449">
              <a:solidFill>
                <a:schemeClr val="dk1"/>
              </a:solidFill>
              <a:latin typeface="Calibri"/>
              <a:ea typeface="Calibri"/>
              <a:cs typeface="Calibri"/>
              <a:sym typeface="Calibri"/>
            </a:endParaRPr>
          </a:p>
        </p:txBody>
      </p:sp>
      <p:cxnSp>
        <p:nvCxnSpPr>
          <p:cNvPr id="1447" name="Google Shape;1447;p58" descr="Decorative element" title="Decorative element"/>
          <p:cNvCxnSpPr>
            <a:cxnSpLocks/>
          </p:cNvCxnSpPr>
          <p:nvPr/>
        </p:nvCxnSpPr>
        <p:spPr>
          <a:xfrm>
            <a:off x="3436646" y="3325080"/>
            <a:ext cx="721859" cy="0"/>
          </a:xfrm>
          <a:prstGeom prst="straightConnector1">
            <a:avLst/>
          </a:prstGeom>
          <a:noFill/>
          <a:ln w="28575" cap="flat" cmpd="sng">
            <a:solidFill>
              <a:schemeClr val="tx1"/>
            </a:solidFill>
            <a:prstDash val="solid"/>
            <a:miter lim="800000"/>
            <a:headEnd type="oval" w="sm" len="sm"/>
            <a:tailEnd type="oval" w="sm" len="sm"/>
          </a:ln>
        </p:spPr>
      </p:cxnSp>
      <p:cxnSp>
        <p:nvCxnSpPr>
          <p:cNvPr id="24" name="Google Shape;1446;p58" descr="Decorative element" title="Decorative element">
            <a:extLst>
              <a:ext uri="{FF2B5EF4-FFF2-40B4-BE49-F238E27FC236}">
                <a16:creationId xmlns:a16="http://schemas.microsoft.com/office/drawing/2014/main" id="{67BE7359-6930-4F42-8989-7FA10843657D}"/>
              </a:ext>
            </a:extLst>
          </p:cNvPr>
          <p:cNvCxnSpPr>
            <a:cxnSpLocks/>
          </p:cNvCxnSpPr>
          <p:nvPr/>
        </p:nvCxnSpPr>
        <p:spPr>
          <a:xfrm>
            <a:off x="3219659" y="4313312"/>
            <a:ext cx="938845" cy="0"/>
          </a:xfrm>
          <a:prstGeom prst="straightConnector1">
            <a:avLst/>
          </a:prstGeom>
          <a:noFill/>
          <a:ln w="28575" cap="flat" cmpd="sng">
            <a:solidFill>
              <a:schemeClr val="tx1"/>
            </a:solidFill>
            <a:prstDash val="solid"/>
            <a:miter lim="800000"/>
            <a:headEnd type="oval" w="sm" len="sm"/>
            <a:tailEnd type="oval" w="sm" len="sm"/>
          </a:ln>
        </p:spPr>
      </p:cxnSp>
      <p:sp>
        <p:nvSpPr>
          <p:cNvPr id="26" name="Google Shape;1456;p58">
            <a:extLst>
              <a:ext uri="{FF2B5EF4-FFF2-40B4-BE49-F238E27FC236}">
                <a16:creationId xmlns:a16="http://schemas.microsoft.com/office/drawing/2014/main" id="{A9DEAE83-93DB-4996-BD0F-36FC4AAF26A9}"/>
              </a:ext>
            </a:extLst>
          </p:cNvPr>
          <p:cNvSpPr txBox="1"/>
          <p:nvPr/>
        </p:nvSpPr>
        <p:spPr>
          <a:xfrm>
            <a:off x="4495801" y="4953001"/>
            <a:ext cx="3408525" cy="285749"/>
          </a:xfrm>
          <a:prstGeom prst="rect">
            <a:avLst/>
          </a:prstGeom>
          <a:noFill/>
          <a:ln>
            <a:noFill/>
          </a:ln>
        </p:spPr>
        <p:txBody>
          <a:bodyPr spcFirstLastPara="1" wrap="square" lIns="34284" tIns="17138" rIns="34284" bIns="17138" anchor="b" anchorCtr="0">
            <a:noAutofit/>
          </a:bodyPr>
          <a:lstStyle/>
          <a:p>
            <a:r>
              <a:rPr lang="en-US" sz="2000" b="1" dirty="0">
                <a:solidFill>
                  <a:schemeClr val="tx1">
                    <a:lumMod val="65000"/>
                    <a:lumOff val="35000"/>
                  </a:schemeClr>
                </a:solidFill>
                <a:latin typeface="Poppins"/>
                <a:ea typeface="Poppins"/>
                <a:cs typeface="Poppins"/>
                <a:sym typeface="Poppins"/>
              </a:rPr>
              <a:t>Copy editing</a:t>
            </a:r>
            <a:endParaRPr sz="1050" dirty="0">
              <a:solidFill>
                <a:schemeClr val="tx1">
                  <a:lumMod val="65000"/>
                  <a:lumOff val="35000"/>
                </a:schemeClr>
              </a:solidFill>
            </a:endParaRPr>
          </a:p>
        </p:txBody>
      </p:sp>
    </p:spTree>
    <p:extLst>
      <p:ext uri="{BB962C8B-B14F-4D97-AF65-F5344CB8AC3E}">
        <p14:creationId xmlns:p14="http://schemas.microsoft.com/office/powerpoint/2010/main" val="126154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 grpId="0"/>
      <p:bldP spid="1456"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24AFB-84FE-6730-A5F5-5E6B39436AA0}"/>
              </a:ext>
            </a:extLst>
          </p:cNvPr>
          <p:cNvSpPr>
            <a:spLocks noGrp="1"/>
          </p:cNvSpPr>
          <p:nvPr>
            <p:ph type="title"/>
          </p:nvPr>
        </p:nvSpPr>
        <p:spPr>
          <a:xfrm>
            <a:off x="1097131" y="591424"/>
            <a:ext cx="6798734" cy="1303867"/>
          </a:xfrm>
        </p:spPr>
        <p:txBody>
          <a:bodyPr/>
          <a:lstStyle/>
          <a:p>
            <a:r>
              <a:rPr lang="en-US" dirty="0"/>
              <a:t>Goals of the Authors</a:t>
            </a:r>
          </a:p>
        </p:txBody>
      </p:sp>
      <p:sp>
        <p:nvSpPr>
          <p:cNvPr id="3" name="Content Placeholder 2">
            <a:extLst>
              <a:ext uri="{FF2B5EF4-FFF2-40B4-BE49-F238E27FC236}">
                <a16:creationId xmlns:a16="http://schemas.microsoft.com/office/drawing/2014/main" id="{485E799A-0B7A-5A32-67CA-66F122017770}"/>
              </a:ext>
            </a:extLst>
          </p:cNvPr>
          <p:cNvSpPr>
            <a:spLocks noGrp="1"/>
          </p:cNvSpPr>
          <p:nvPr>
            <p:ph idx="1"/>
          </p:nvPr>
        </p:nvSpPr>
        <p:spPr>
          <a:xfrm>
            <a:off x="956344" y="1719743"/>
            <a:ext cx="7415867" cy="4471332"/>
          </a:xfrm>
        </p:spPr>
        <p:txBody>
          <a:bodyPr>
            <a:normAutofit fontScale="85000" lnSpcReduction="10000"/>
          </a:bodyPr>
          <a:lstStyle/>
          <a:p>
            <a:pPr marL="0" indent="0">
              <a:buNone/>
            </a:pPr>
            <a:endParaRPr lang="en-US" dirty="0"/>
          </a:p>
          <a:p>
            <a:pPr lvl="1"/>
            <a:r>
              <a:rPr lang="en-US" dirty="0"/>
              <a:t>Share historical, regional meta-data on average nutrient concentrations in manure</a:t>
            </a:r>
          </a:p>
          <a:p>
            <a:pPr lvl="1"/>
            <a:r>
              <a:rPr lang="en-US" dirty="0"/>
              <a:t>Standardize procedures for field and lab sampling</a:t>
            </a:r>
          </a:p>
          <a:p>
            <a:pPr lvl="1"/>
            <a:r>
              <a:rPr lang="en-US" dirty="0"/>
              <a:t>Create detailed, consistent, stand-alone guides for modern methods</a:t>
            </a:r>
          </a:p>
          <a:p>
            <a:pPr lvl="2"/>
            <a:r>
              <a:rPr lang="en-US" dirty="0"/>
              <a:t>Update equipment and other aspects of earlier methods</a:t>
            </a:r>
          </a:p>
          <a:p>
            <a:pPr lvl="2"/>
            <a:r>
              <a:rPr lang="en-US" dirty="0"/>
              <a:t>Write methods for new methods in use</a:t>
            </a:r>
          </a:p>
          <a:p>
            <a:pPr lvl="2"/>
            <a:r>
              <a:rPr lang="en-US" dirty="0"/>
              <a:t>Include quality control components and performance criteria</a:t>
            </a:r>
          </a:p>
          <a:p>
            <a:pPr lvl="2"/>
            <a:r>
              <a:rPr lang="en-US" dirty="0"/>
              <a:t>Provide definitions and conversion factors</a:t>
            </a:r>
          </a:p>
          <a:p>
            <a:pPr lvl="1"/>
            <a:r>
              <a:rPr lang="en-US" dirty="0"/>
              <a:t>Guide labs on lab quality management </a:t>
            </a:r>
          </a:p>
          <a:p>
            <a:pPr lvl="1"/>
            <a:r>
              <a:rPr lang="en-US" dirty="0"/>
              <a:t>Educate about the MAP program and how to interpret results</a:t>
            </a:r>
          </a:p>
          <a:p>
            <a:pPr lvl="1"/>
            <a:r>
              <a:rPr lang="en-US" dirty="0"/>
              <a:t>Provide guidance on how to create client reports</a:t>
            </a:r>
          </a:p>
        </p:txBody>
      </p:sp>
    </p:spTree>
    <p:extLst>
      <p:ext uri="{BB962C8B-B14F-4D97-AF65-F5344CB8AC3E}">
        <p14:creationId xmlns:p14="http://schemas.microsoft.com/office/powerpoint/2010/main" val="917904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AD53E-7E68-66E5-E36A-0A1A967560FD}"/>
              </a:ext>
            </a:extLst>
          </p:cNvPr>
          <p:cNvSpPr>
            <a:spLocks noGrp="1"/>
          </p:cNvSpPr>
          <p:nvPr>
            <p:ph type="title"/>
          </p:nvPr>
        </p:nvSpPr>
        <p:spPr>
          <a:xfrm>
            <a:off x="1176865" y="757118"/>
            <a:ext cx="6798734" cy="1303867"/>
          </a:xfrm>
        </p:spPr>
        <p:txBody>
          <a:bodyPr>
            <a:normAutofit/>
          </a:bodyPr>
          <a:lstStyle/>
          <a:p>
            <a:r>
              <a:rPr lang="en-US" dirty="0"/>
              <a:t>Introduction</a:t>
            </a:r>
            <a:br>
              <a:rPr lang="en-US" dirty="0"/>
            </a:br>
            <a:r>
              <a:rPr lang="en-US" sz="2000" dirty="0"/>
              <a:t>Melissa Wilson</a:t>
            </a:r>
            <a:endParaRPr lang="en-US" dirty="0"/>
          </a:p>
        </p:txBody>
      </p:sp>
      <p:sp>
        <p:nvSpPr>
          <p:cNvPr id="3" name="Content Placeholder 2">
            <a:extLst>
              <a:ext uri="{FF2B5EF4-FFF2-40B4-BE49-F238E27FC236}">
                <a16:creationId xmlns:a16="http://schemas.microsoft.com/office/drawing/2014/main" id="{4A4C3932-5A9F-E9A7-79E0-8931A210E379}"/>
              </a:ext>
            </a:extLst>
          </p:cNvPr>
          <p:cNvSpPr>
            <a:spLocks noGrp="1"/>
          </p:cNvSpPr>
          <p:nvPr>
            <p:ph idx="1"/>
          </p:nvPr>
        </p:nvSpPr>
        <p:spPr>
          <a:xfrm>
            <a:off x="679509" y="2231471"/>
            <a:ext cx="2257960" cy="4023831"/>
          </a:xfrm>
        </p:spPr>
        <p:txBody>
          <a:bodyPr>
            <a:normAutofit fontScale="92500"/>
          </a:bodyPr>
          <a:lstStyle/>
          <a:p>
            <a:r>
              <a:rPr lang="en-US" dirty="0"/>
              <a:t>Upper Midwest, Mid-Atlantic, Southeast and West</a:t>
            </a:r>
          </a:p>
          <a:p>
            <a:r>
              <a:rPr lang="en-US" dirty="0"/>
              <a:t>N, P, K, NH4</a:t>
            </a:r>
          </a:p>
          <a:p>
            <a:r>
              <a:rPr lang="en-US" dirty="0"/>
              <a:t>Liquid, slurry solids</a:t>
            </a:r>
          </a:p>
          <a:p>
            <a:r>
              <a:rPr lang="en-US" dirty="0"/>
              <a:t>Dairy, beef, poultry, swine</a:t>
            </a:r>
          </a:p>
          <a:p>
            <a:pPr marL="0" indent="0">
              <a:buNone/>
            </a:pPr>
            <a:endParaRPr lang="en-US" dirty="0"/>
          </a:p>
          <a:p>
            <a:endParaRPr lang="en-US" dirty="0"/>
          </a:p>
        </p:txBody>
      </p:sp>
      <p:pic>
        <p:nvPicPr>
          <p:cNvPr id="5" name="Picture 4">
            <a:extLst>
              <a:ext uri="{FF2B5EF4-FFF2-40B4-BE49-F238E27FC236}">
                <a16:creationId xmlns:a16="http://schemas.microsoft.com/office/drawing/2014/main" id="{4F52C6C7-D52D-DA43-CBCB-CFB492BB135F}"/>
              </a:ext>
            </a:extLst>
          </p:cNvPr>
          <p:cNvPicPr>
            <a:picLocks noChangeAspect="1"/>
          </p:cNvPicPr>
          <p:nvPr/>
        </p:nvPicPr>
        <p:blipFill>
          <a:blip r:embed="rId2"/>
          <a:stretch>
            <a:fillRect/>
          </a:stretch>
        </p:blipFill>
        <p:spPr>
          <a:xfrm>
            <a:off x="2937468" y="2231471"/>
            <a:ext cx="5745137" cy="4023831"/>
          </a:xfrm>
          <a:prstGeom prst="rect">
            <a:avLst/>
          </a:prstGeom>
        </p:spPr>
      </p:pic>
    </p:spTree>
    <p:extLst>
      <p:ext uri="{BB962C8B-B14F-4D97-AF65-F5344CB8AC3E}">
        <p14:creationId xmlns:p14="http://schemas.microsoft.com/office/powerpoint/2010/main" val="320290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89B19-CC1D-E6B6-A7E5-D2344FB00E3E}"/>
              </a:ext>
            </a:extLst>
          </p:cNvPr>
          <p:cNvSpPr>
            <a:spLocks noGrp="1"/>
          </p:cNvSpPr>
          <p:nvPr>
            <p:ph type="title"/>
          </p:nvPr>
        </p:nvSpPr>
        <p:spPr/>
        <p:txBody>
          <a:bodyPr>
            <a:normAutofit/>
          </a:bodyPr>
          <a:lstStyle/>
          <a:p>
            <a:r>
              <a:rPr lang="en-US" dirty="0"/>
              <a:t>Manure Sampling in the Field</a:t>
            </a:r>
            <a:br>
              <a:rPr lang="en-US" dirty="0"/>
            </a:br>
            <a:r>
              <a:rPr lang="en-US" sz="2000" dirty="0"/>
              <a:t>Rob Meinen</a:t>
            </a:r>
            <a:endParaRPr lang="en-US" dirty="0"/>
          </a:p>
        </p:txBody>
      </p:sp>
      <p:sp>
        <p:nvSpPr>
          <p:cNvPr id="3" name="Content Placeholder 2">
            <a:extLst>
              <a:ext uri="{FF2B5EF4-FFF2-40B4-BE49-F238E27FC236}">
                <a16:creationId xmlns:a16="http://schemas.microsoft.com/office/drawing/2014/main" id="{0467C578-A319-E6AE-B0F7-CF4882D3AA02}"/>
              </a:ext>
            </a:extLst>
          </p:cNvPr>
          <p:cNvSpPr>
            <a:spLocks noGrp="1"/>
          </p:cNvSpPr>
          <p:nvPr>
            <p:ph idx="1"/>
          </p:nvPr>
        </p:nvSpPr>
        <p:spPr>
          <a:xfrm>
            <a:off x="1176865" y="2490135"/>
            <a:ext cx="3017630" cy="3444997"/>
          </a:xfrm>
        </p:spPr>
        <p:txBody>
          <a:bodyPr>
            <a:normAutofit lnSpcReduction="10000"/>
          </a:bodyPr>
          <a:lstStyle/>
          <a:p>
            <a:r>
              <a:rPr lang="en-US" dirty="0"/>
              <a:t>Timing</a:t>
            </a:r>
          </a:p>
          <a:p>
            <a:r>
              <a:rPr lang="en-US" dirty="0"/>
              <a:t>Composite sampling</a:t>
            </a:r>
          </a:p>
          <a:p>
            <a:r>
              <a:rPr lang="en-US" dirty="0"/>
              <a:t>Collection before and during application</a:t>
            </a:r>
          </a:p>
          <a:p>
            <a:r>
              <a:rPr lang="en-US" dirty="0"/>
              <a:t>Handling and shipping</a:t>
            </a:r>
          </a:p>
        </p:txBody>
      </p:sp>
      <p:pic>
        <p:nvPicPr>
          <p:cNvPr id="5" name="Picture 4">
            <a:extLst>
              <a:ext uri="{FF2B5EF4-FFF2-40B4-BE49-F238E27FC236}">
                <a16:creationId xmlns:a16="http://schemas.microsoft.com/office/drawing/2014/main" id="{391778F6-344D-D284-1669-A45E0F59D272}"/>
              </a:ext>
            </a:extLst>
          </p:cNvPr>
          <p:cNvPicPr>
            <a:picLocks noChangeAspect="1"/>
          </p:cNvPicPr>
          <p:nvPr/>
        </p:nvPicPr>
        <p:blipFill>
          <a:blip r:embed="rId2"/>
          <a:stretch>
            <a:fillRect/>
          </a:stretch>
        </p:blipFill>
        <p:spPr>
          <a:xfrm>
            <a:off x="4012783" y="2355023"/>
            <a:ext cx="4576925" cy="3715220"/>
          </a:xfrm>
          <a:prstGeom prst="rect">
            <a:avLst/>
          </a:prstGeom>
        </p:spPr>
      </p:pic>
    </p:spTree>
    <p:extLst>
      <p:ext uri="{BB962C8B-B14F-4D97-AF65-F5344CB8AC3E}">
        <p14:creationId xmlns:p14="http://schemas.microsoft.com/office/powerpoint/2010/main" val="2251687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1138</TotalTime>
  <Words>1064</Words>
  <Application>Microsoft Office PowerPoint</Application>
  <PresentationFormat>On-screen Show (4:3)</PresentationFormat>
  <Paragraphs>138</Paragraphs>
  <Slides>21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Garamond</vt:lpstr>
      <vt:lpstr>Open Sans</vt:lpstr>
      <vt:lpstr>Poppins</vt:lpstr>
      <vt:lpstr>Organic</vt:lpstr>
      <vt:lpstr>Custom Design</vt:lpstr>
      <vt:lpstr>Recommended Methods of Manure Analysis</vt:lpstr>
      <vt:lpstr>A bit of history</vt:lpstr>
      <vt:lpstr>Started by Melissa Wilson (UMN)</vt:lpstr>
      <vt:lpstr>PowerPoint Presentation</vt:lpstr>
      <vt:lpstr>Manual Primary Authors</vt:lpstr>
      <vt:lpstr>PowerPoint Presentation</vt:lpstr>
      <vt:lpstr>Goals of the Authors</vt:lpstr>
      <vt:lpstr>Introduction Melissa Wilson</vt:lpstr>
      <vt:lpstr>Manure Sampling in the Field Rob Meinen</vt:lpstr>
      <vt:lpstr>Laboratory Sample Processing &amp; Storage Kristin Hicks, Tim Hoerner, and John T. Spargo</vt:lpstr>
      <vt:lpstr>Methods Changes from 2003 Manual</vt:lpstr>
      <vt:lpstr>Method Template</vt:lpstr>
      <vt:lpstr>QC Component Example</vt:lpstr>
      <vt:lpstr>Method Performance Example</vt:lpstr>
      <vt:lpstr>Methods</vt:lpstr>
      <vt:lpstr>Author &amp; Peer Review</vt:lpstr>
      <vt:lpstr>Laboratory Quality Management Bob Miller &amp; John Spargo</vt:lpstr>
      <vt:lpstr>MAP Chapters Jerry Floren, Robert Miller, and Larry Gunderson</vt:lpstr>
      <vt:lpstr>Reporting Results Jerry Floren, Fred Vocasek, John T. Spargo, and Jeff Porter</vt:lpstr>
      <vt:lpstr>PowerPoint Presentation</vt:lpstr>
      <vt:lpstr>The final product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Hicks, Kristin A</dc:creator>
  <cp:lastModifiedBy>Hicks, Kristin A</cp:lastModifiedBy>
  <cp:revision>10</cp:revision>
  <dcterms:created xsi:type="dcterms:W3CDTF">2023-02-06T20:10:29Z</dcterms:created>
  <dcterms:modified xsi:type="dcterms:W3CDTF">2023-02-15T16:48:08Z</dcterms:modified>
</cp:coreProperties>
</file>